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Robo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B04400-ED28-4729-8BDA-9B1AD781632F}">
  <a:tblStyle styleId="{86B04400-ED28-4729-8BDA-9B1AD78163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9882d4a77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9882d4a77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9882d4a77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9882d4a77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9882d4a77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9882d4a77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9882d4a77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9882d4a77d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9882d4a77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9882d4a77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9882d4a77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9882d4a77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9882d4a77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9882d4a77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9882d4a77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9882d4a77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9882d4a77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9882d4a77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9882d4a77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9882d4a77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9882d4a77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9882d4a77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9882d4a77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9882d4a77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9882d4a77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9882d4a77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9882d4a77d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9882d4a77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9882d4a77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9882d4a77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9882d4a77d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9882d4a77d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9882d4a77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9882d4a77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9882d4a77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9882d4a77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9882d4a77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9882d4a77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9882d4a77d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9882d4a77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9882d4a77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9882d4a77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9882d4a77d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9882d4a77d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9882d4a77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9882d4a77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9882d4a77d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9882d4a77d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9882d4a77d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9882d4a77d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9882d4a77d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9882d4a77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9882d4a7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9882d4a7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9882d4a77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9882d4a77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9882d4a77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9882d4a77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9882d4a77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9882d4a77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9882d4a77d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9882d4a77d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9882d4a77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9882d4a77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9882d4a77d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9882d4a77d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9882d4a77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9882d4a77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9882d4a77d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9882d4a77d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9882d4a77d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9882d4a77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9882d4a77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9882d4a77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9882d4a77d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9882d4a77d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98848fb4a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98848fb4a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98848fb4a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98848fb4a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98848fb4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98848fb4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98848fb4a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98848fb4a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9882d4a77d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9882d4a77d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9882d4a77d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9882d4a77d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9882d4a77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9882d4a77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9882d4a77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9882d4a77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9882d4a77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9882d4a77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9882d4a77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9882d4a77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9882d4a77d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9882d4a77d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9882d4a77d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9882d4a77d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9882d4a77d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9882d4a77d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9882d4a77d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9882d4a77d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9882d4a77d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9882d4a77d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9882d4a77d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9882d4a77d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9882d4a77d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9882d4a77d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9882d4a77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9882d4a77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9882d4a77d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9882d4a77d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9882d4a77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9882d4a77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9882d4a77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9882d4a77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882d4a77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882d4a77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64" name="Shape 64"/>
        <p:cNvGrpSpPr/>
        <p:nvPr/>
      </p:nvGrpSpPr>
      <p:grpSpPr>
        <a:xfrm>
          <a:off x="0" y="0"/>
          <a:ext cx="0" cy="0"/>
          <a:chOff x="0" y="0"/>
          <a:chExt cx="0" cy="0"/>
        </a:xfrm>
      </p:grpSpPr>
      <p:sp>
        <p:nvSpPr>
          <p:cNvPr id="65" name="Google Shape;65;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66" name="Google Shape;66;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7" name="Google Shape;67;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1"/>
          <p:cNvSpPr txBox="1"/>
          <p:nvPr/>
        </p:nvSpPr>
        <p:spPr>
          <a:xfrm>
            <a:off x="0" y="4820400"/>
            <a:ext cx="62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Roboto"/>
                <a:ea typeface="Roboto"/>
                <a:cs typeface="Roboto"/>
                <a:sym typeface="Roboto"/>
              </a:rPr>
              <a:t>2025 NAIST 4102: NLP 1  - Introduction</a:t>
            </a:r>
            <a:endParaRPr sz="900">
              <a:solidFill>
                <a:schemeClr val="lt2"/>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9" name="Shape 69"/>
        <p:cNvGrpSpPr/>
        <p:nvPr/>
      </p:nvGrpSpPr>
      <p:grpSpPr>
        <a:xfrm>
          <a:off x="0" y="0"/>
          <a:ext cx="0" cy="0"/>
          <a:chOff x="0" y="0"/>
          <a:chExt cx="0" cy="0"/>
        </a:xfrm>
      </p:grpSpPr>
      <p:sp>
        <p:nvSpPr>
          <p:cNvPr id="70" name="Google Shape;70;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2"/>
          <p:cNvSpPr txBox="1"/>
          <p:nvPr/>
        </p:nvSpPr>
        <p:spPr>
          <a:xfrm>
            <a:off x="0" y="4820400"/>
            <a:ext cx="62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Roboto"/>
                <a:ea typeface="Roboto"/>
                <a:cs typeface="Roboto"/>
                <a:sym typeface="Roboto"/>
              </a:rPr>
              <a:t>2025 NAIST 4102: NLP 1  - Introduction</a:t>
            </a:r>
            <a:endParaRPr sz="900">
              <a:solidFill>
                <a:schemeClr val="lt2"/>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nvSpPr>
        <p:spPr>
          <a:xfrm>
            <a:off x="0" y="4820400"/>
            <a:ext cx="62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Roboto"/>
                <a:ea typeface="Roboto"/>
                <a:cs typeface="Roboto"/>
                <a:sym typeface="Roboto"/>
              </a:rPr>
              <a:t>2025 NAIST 4102: NLP 1  - Introduction</a:t>
            </a:r>
            <a:endParaRPr sz="900">
              <a:solidFill>
                <a:schemeClr val="lt1"/>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3" name="Google Shape;23;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nvSpPr>
        <p:spPr>
          <a:xfrm>
            <a:off x="0" y="4820400"/>
            <a:ext cx="62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Roboto"/>
                <a:ea typeface="Roboto"/>
                <a:cs typeface="Roboto"/>
                <a:sym typeface="Roboto"/>
              </a:rPr>
              <a:t>2025 NAIST 4102: NLP 1  - Introduction</a:t>
            </a:r>
            <a:endParaRPr sz="900">
              <a:solidFill>
                <a:schemeClr val="lt2"/>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5"/>
          <p:cNvSpPr txBox="1"/>
          <p:nvPr/>
        </p:nvSpPr>
        <p:spPr>
          <a:xfrm>
            <a:off x="0" y="4820400"/>
            <a:ext cx="62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Roboto"/>
                <a:ea typeface="Roboto"/>
                <a:cs typeface="Roboto"/>
                <a:sym typeface="Roboto"/>
              </a:rPr>
              <a:t>2025 NAIST 4102: NLP 1  - Introduction</a:t>
            </a:r>
            <a:endParaRPr sz="900">
              <a:solidFill>
                <a:schemeClr val="lt2"/>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 name="Google Shape;38;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6"/>
          <p:cNvSpPr txBox="1"/>
          <p:nvPr/>
        </p:nvSpPr>
        <p:spPr>
          <a:xfrm>
            <a:off x="0" y="4820400"/>
            <a:ext cx="62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Roboto"/>
                <a:ea typeface="Roboto"/>
                <a:cs typeface="Roboto"/>
                <a:sym typeface="Roboto"/>
              </a:rPr>
              <a:t>2025 NAIST 4102: NLP 1  - Introduction</a:t>
            </a:r>
            <a:endParaRPr sz="900">
              <a:solidFill>
                <a:schemeClr val="lt2"/>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5" name="Google Shape;45;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7"/>
          <p:cNvSpPr txBox="1"/>
          <p:nvPr/>
        </p:nvSpPr>
        <p:spPr>
          <a:xfrm>
            <a:off x="0" y="4820400"/>
            <a:ext cx="62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Roboto"/>
                <a:ea typeface="Roboto"/>
                <a:cs typeface="Roboto"/>
                <a:sym typeface="Roboto"/>
              </a:rPr>
              <a:t>2025 NAIST 4102: NLP 1  - Introduction</a:t>
            </a:r>
            <a:endParaRPr sz="900">
              <a:solidFill>
                <a:schemeClr val="lt1"/>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9" name="Google Shape;49;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8"/>
          <p:cNvSpPr txBox="1"/>
          <p:nvPr/>
        </p:nvSpPr>
        <p:spPr>
          <a:xfrm>
            <a:off x="0" y="4820400"/>
            <a:ext cx="62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Roboto"/>
                <a:ea typeface="Roboto"/>
                <a:cs typeface="Roboto"/>
                <a:sym typeface="Roboto"/>
              </a:rPr>
              <a:t>2025 NAIST 4102: NLP 1  - Introduction</a:t>
            </a:r>
            <a:endParaRPr sz="900">
              <a:solidFill>
                <a:schemeClr val="lt1"/>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55" name="Google Shape;55;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 name="Google Shape;5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7" name="Google Shape;57;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nvSpPr>
        <p:spPr>
          <a:xfrm>
            <a:off x="0" y="4820400"/>
            <a:ext cx="62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Roboto"/>
                <a:ea typeface="Roboto"/>
                <a:cs typeface="Roboto"/>
                <a:sym typeface="Roboto"/>
              </a:rPr>
              <a:t>2025 NAIST 4102: NLP 1  - Introduction</a:t>
            </a:r>
            <a:endParaRPr sz="900">
              <a:solidFill>
                <a:schemeClr val="lt2"/>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63" name="Google Shape;63;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taro@is.naist.jp" TargetMode="External"/><Relationship Id="rId4" Type="http://schemas.openxmlformats.org/officeDocument/2006/relationships/hyperlink" Target="https://nlp.naist.j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github.com/nschneid/amr-tutorial/" TargetMode="External"/><Relationship Id="rId4" Type="http://schemas.openxmlformats.org/officeDocument/2006/relationships/hyperlink" Target="https://www.ling.ohio-state.edu/research/hpsg/" TargetMode="External"/><Relationship Id="rId5" Type="http://schemas.openxmlformats.org/officeDocument/2006/relationships/hyperlink" Target="https://www.ontotext.com/knowledgehub/fundamentals/what-is-a-knowledge-graph/" TargetMode="External"/><Relationship Id="rId6" Type="http://schemas.openxmlformats.org/officeDocument/2006/relationships/hyperlink" Target="https://github.com/nschneid/amr-tutorial/tree/master/slid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web.stanford.edu/~jurafsky/slp3/22.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hyperlink" Target="https://www.amazon.co.jp/-/en/Daniel-Jurafsky/dp/0135041961/ref=sr_1_1?dchild=1&amp;keywords=speech+and+language+processing&amp;qid=1623227593&amp;sr=8-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en.wikipedia.org/wiki/Naomi_Osaka"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hyperlink" Target="https://translate.google.com" TargetMode="External"/><Relationship Id="rId6" Type="http://schemas.openxmlformats.org/officeDocument/2006/relationships/hyperlink" Target="https://deepl.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hyperlink" Target="https://www.aclweb.org/anthology/P17-109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hyperlink" Target="https://www.ecva.net/papers/eccv_2020/papers_ECCV/papers/123750120.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hyperlink" Target="https://www.aclweb.org/anthology/2021.eacl-main.2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hyperlink" Target="https://www.aclweb.org/anthology/D16-126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chat.openai.com/"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hyperlink" Target="http://web.engr.oregonstate.edu/~huanlian/slides/talk-google.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en.wikipedia.org/wiki/Zipf%27s_law" TargetMode="External"/><Relationship Id="rId4" Type="http://schemas.openxmlformats.org/officeDocument/2006/relationships/image" Target="../media/image7.jpg"/><Relationship Id="rId5" Type="http://schemas.openxmlformats.org/officeDocument/2006/relationships/image" Target="../media/image15.jpg"/><Relationship Id="rId6" Type="http://schemas.openxmlformats.org/officeDocument/2006/relationships/hyperlink" Target="https://www.inf.ed.ac.uk/teaching/courses/fnlp/lectures/01_slides.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www.aclweb.org/anthology/P11-2008/" TargetMode="External"/><Relationship Id="rId4" Type="http://schemas.openxmlformats.org/officeDocument/2006/relationships/hyperlink" Target="https://catalog.ldc.upenn.edu/LDC99T4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unsplash.com/" TargetMode="External"/><Relationship Id="rId4" Type="http://schemas.openxmlformats.org/officeDocument/2006/relationships/image" Target="../media/image16.jpg"/><Relationship Id="rId5" Type="http://schemas.openxmlformats.org/officeDocument/2006/relationships/image" Target="../media/image39.jpg"/><Relationship Id="rId6" Type="http://schemas.openxmlformats.org/officeDocument/2006/relationships/image" Target="../media/image4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web.stanford.edu/~jurafsky/slp3/2.pdf" TargetMode="External"/><Relationship Id="rId4" Type="http://schemas.openxmlformats.org/officeDocument/2006/relationships/image" Target="../media/image13.jpg"/><Relationship Id="rId5" Type="http://schemas.openxmlformats.org/officeDocument/2006/relationships/image" Target="../media/image19.jpg"/><Relationship Id="rId6" Type="http://schemas.openxmlformats.org/officeDocument/2006/relationships/hyperlink" Target="https://web.stanford.edu/~jurafsky/slp3/12.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hyperlink" Target="http://www.webcorp.org.uk/live/search.jsp?search=NAIST&amp;i=on&amp;span=c50&amp;api=bingCog7&amp;bingLang=xx&amp;bingNewsLang=en-GB&amp;info=on&amp;site=&amp;fil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google.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jpg"/><Relationship Id="rId4" Type="http://schemas.openxmlformats.org/officeDocument/2006/relationships/hyperlink" Target="https://web.stanford.edu/~jurafsky/slp3/8.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2.jpg"/><Relationship Id="rId4" Type="http://schemas.openxmlformats.org/officeDocument/2006/relationships/hyperlink" Target="https://papers.nips.cc/paper/2017/file/3f5ee243547dee91fbd053c1c4a845aa-Paper.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catalog.ldc.upenn.edu/LDC99T4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catalog.ldc.upenn.edu/LDC2007T0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en.wikipedia.org/wiki/Multinational_corporation" TargetMode="External"/><Relationship Id="rId4" Type="http://schemas.openxmlformats.org/officeDocument/2006/relationships/hyperlink" Target="https://en.wikipedia.org/wiki/Technology_company" TargetMode="External"/><Relationship Id="rId5" Type="http://schemas.openxmlformats.org/officeDocument/2006/relationships/hyperlink" Target="https://en.wikipedia.org/wiki/Search_Engine" TargetMode="External"/><Relationship Id="rId6" Type="http://schemas.openxmlformats.org/officeDocument/2006/relationships/hyperlink" Target="https://en.wikipedia.org/wiki/Online_advertising" TargetMode="External"/><Relationship Id="rId7" Type="http://schemas.openxmlformats.org/officeDocument/2006/relationships/hyperlink" Target="https://en.wikipedia.org/wiki/Cloud_comput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hyperlink" Target="https://scholar.google.com/citations?view_op=top_venues&amp;vq=eng" TargetMode="External"/><Relationship Id="rId5" Type="http://schemas.openxmlformats.org/officeDocument/2006/relationships/hyperlink" Target="https://scholar.google.com/citations?view_op=top_venues&amp;vq=e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hyperlink" Target="https://translate.google.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arxiv.org/abs/2205.11916" TargetMode="External"/><Relationship Id="rId4" Type="http://schemas.openxmlformats.org/officeDocument/2006/relationships/image" Target="../media/image24.jpg"/><Relationship Id="rId5" Type="http://schemas.openxmlformats.org/officeDocument/2006/relationships/hyperlink" Target="https://arxiv.org/abs/2209.0009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aclanthology.org/2020.acl-main.560/" TargetMode="External"/><Relationship Id="rId4" Type="http://schemas.openxmlformats.org/officeDocument/2006/relationships/image" Target="../media/image22.jpg"/><Relationship Id="rId5" Type="http://schemas.openxmlformats.org/officeDocument/2006/relationships/hyperlink" Target="https://aclanthology.org/2020.acl-main.56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deepmind.google/technologies/gemini/ultra/" TargetMode="External"/><Relationship Id="rId4" Type="http://schemas.openxmlformats.org/officeDocument/2006/relationships/image" Target="../media/image38.png"/><Relationship Id="rId5" Type="http://schemas.openxmlformats.org/officeDocument/2006/relationships/hyperlink" Target="https://paperswithcode.com/sota/multi-task-language-understanding-on-mmlu"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s://github.com/meta-llama/llama3/blob/main/MODEL_CARD.md" TargetMode="External"/><Relationship Id="rId4" Type="http://schemas.openxmlformats.org/officeDocument/2006/relationships/hyperlink" Target="https://arxiv.org/abs/2203.15556" TargetMode="External"/><Relationship Id="rId5" Type="http://schemas.openxmlformats.org/officeDocument/2006/relationships/image" Target="../media/image17.jpg"/><Relationship Id="rId6" Type="http://schemas.openxmlformats.org/officeDocument/2006/relationships/image" Target="../media/image18.jpg"/><Relationship Id="rId7"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6.jpg"/><Relationship Id="rId4" Type="http://schemas.openxmlformats.org/officeDocument/2006/relationships/hyperlink" Target="https://arxiv.org/abs/2211.04325"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arxiv.org/abs/2305.09820" TargetMode="External"/><Relationship Id="rId4" Type="http://schemas.openxmlformats.org/officeDocument/2006/relationships/hyperlink" Target="https://aclanthology.org/2024.acl-long.817/" TargetMode="External"/><Relationship Id="rId5" Type="http://schemas.openxmlformats.org/officeDocument/2006/relationships/image" Target="../media/image30.jpg"/><Relationship Id="rId6" Type="http://schemas.openxmlformats.org/officeDocument/2006/relationships/hyperlink" Target="https://ojs.aaai.org/index.php/ICWSM/article/view/31333"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hyperlink" Target="https://arxiv.org/abs/2409.01754" TargetMode="External"/><Relationship Id="rId4" Type="http://schemas.openxmlformats.org/officeDocument/2006/relationships/image" Target="../media/image29.jpg"/><Relationship Id="rId5" Type="http://schemas.openxmlformats.org/officeDocument/2006/relationships/hyperlink" Target="https://arxiv.org/abs/2409.01754"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grammarly.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itcw3.naist.jp/ITC-local/cloud/google_workspace.en.html" TargetMode="External"/><Relationship Id="rId4" Type="http://schemas.openxmlformats.org/officeDocument/2006/relationships/hyperlink" Target="https://drive.google.com" TargetMode="External"/><Relationship Id="rId5" Type="http://schemas.openxmlformats.org/officeDocument/2006/relationships/image" Target="../media/image35.png"/><Relationship Id="rId6"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docs.google.com/presentation/d/1bl9hn-fAT5X188vdy_akFMTWroxSO053rxSeORhHodE/edit?usp=sharing" TargetMode="Externa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6.jpg"/><Relationship Id="rId4" Type="http://schemas.openxmlformats.org/officeDocument/2006/relationships/image" Target="../media/image33.jp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edu-portal.naist.jp/"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aclanthology.org/J15-4006/" TargetMode="External"/><Relationship Id="rId4" Type="http://schemas.openxmlformats.org/officeDocument/2006/relationships/hyperlink" Target="https://aclanthology.org/2022.cl-2.8/" TargetMode="External"/><Relationship Id="rId5" Type="http://schemas.openxmlformats.org/officeDocument/2006/relationships/hyperlink" Target="https://www.cs.jhu.edu/~post/bite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web.stanford.edu/~jurafsky/slp3/2.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web.stanford.edu/~jurafsky/slp3/2.pdf" TargetMode="External"/><Relationship Id="rId4" Type="http://schemas.openxmlformats.org/officeDocument/2006/relationships/hyperlink" Target="https://web.stanford.edu/~jurafsky/slp3/8.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NAIST 4102: NLP 1</a:t>
            </a:r>
            <a:endParaRPr/>
          </a:p>
          <a:p>
            <a:pPr indent="0" lvl="0" marL="0" rtl="0" algn="l">
              <a:spcBef>
                <a:spcPts val="0"/>
              </a:spcBef>
              <a:spcAft>
                <a:spcPts val="0"/>
              </a:spcAft>
              <a:buNone/>
            </a:pPr>
            <a:r>
              <a:rPr lang="en"/>
              <a:t>Introduction</a:t>
            </a:r>
            <a:endParaRPr/>
          </a:p>
        </p:txBody>
      </p:sp>
      <p:sp>
        <p:nvSpPr>
          <p:cNvPr id="77" name="Google Shape;77;p13"/>
          <p:cNvSpPr txBox="1"/>
          <p:nvPr>
            <p:ph idx="1" type="subTitle"/>
          </p:nvPr>
        </p:nvSpPr>
        <p:spPr>
          <a:xfrm>
            <a:off x="390525" y="2789106"/>
            <a:ext cx="8222100" cy="20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Taro Watanabe</a:t>
            </a:r>
            <a:endParaRPr/>
          </a:p>
          <a:p>
            <a:pPr indent="0" lvl="0" marL="0" rtl="0" algn="l">
              <a:spcBef>
                <a:spcPts val="0"/>
              </a:spcBef>
              <a:spcAft>
                <a:spcPts val="0"/>
              </a:spcAft>
              <a:buNone/>
            </a:pPr>
            <a:r>
              <a:rPr lang="en" u="sng">
                <a:solidFill>
                  <a:schemeClr val="hlink"/>
                </a:solidFill>
                <a:hlinkClick r:id="rId3"/>
              </a:rPr>
              <a:t>taro@is.naist.jp</a:t>
            </a:r>
            <a:endParaRPr/>
          </a:p>
          <a:p>
            <a:pPr indent="0" lvl="0" marL="0" rtl="0" algn="l">
              <a:spcBef>
                <a:spcPts val="0"/>
              </a:spcBef>
              <a:spcAft>
                <a:spcPts val="0"/>
              </a:spcAft>
              <a:buNone/>
            </a:pPr>
            <a:r>
              <a:rPr lang="en" u="sng">
                <a:solidFill>
                  <a:schemeClr val="hlink"/>
                </a:solidFill>
                <a:hlinkClick r:id="rId4"/>
              </a:rPr>
              <a:t>NAIST NLP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Syntax</a:t>
            </a:r>
            <a:endParaRPr/>
          </a:p>
        </p:txBody>
      </p:sp>
      <p:sp>
        <p:nvSpPr>
          <p:cNvPr id="176" name="Google Shape;176;p22"/>
          <p:cNvSpPr txBox="1"/>
          <p:nvPr>
            <p:ph idx="1" type="body"/>
          </p:nvPr>
        </p:nvSpPr>
        <p:spPr>
          <a:xfrm>
            <a:off x="226075" y="1465800"/>
            <a:ext cx="2808000" cy="3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Analyze </a:t>
            </a:r>
            <a:r>
              <a:rPr b="1" lang="en" sz="1800"/>
              <a:t>compositional</a:t>
            </a:r>
            <a:r>
              <a:rPr lang="en" sz="1800"/>
              <a:t> structure of symbols by </a:t>
            </a:r>
            <a:r>
              <a:rPr b="1" lang="en" sz="1800"/>
              <a:t>pasing</a:t>
            </a:r>
            <a:r>
              <a:rPr lang="en" sz="1800"/>
              <a:t>.</a:t>
            </a:r>
            <a:endParaRPr sz="1800"/>
          </a:p>
          <a:p>
            <a:pPr indent="-342900" lvl="0" marL="457200" rtl="0" algn="l">
              <a:spcBef>
                <a:spcPts val="1200"/>
              </a:spcBef>
              <a:spcAft>
                <a:spcPts val="0"/>
              </a:spcAft>
              <a:buSzPts val="1800"/>
              <a:buChar char="●"/>
            </a:pPr>
            <a:r>
              <a:rPr lang="en" sz="1800"/>
              <a:t>Related linguistic theories, e.g., well-formedness.</a:t>
            </a:r>
            <a:endParaRPr sz="1800"/>
          </a:p>
          <a:p>
            <a:pPr indent="-342900" lvl="0" marL="457200" rtl="0" algn="l">
              <a:spcBef>
                <a:spcPts val="0"/>
              </a:spcBef>
              <a:spcAft>
                <a:spcPts val="0"/>
              </a:spcAft>
              <a:buSzPts val="1800"/>
              <a:buChar char="●"/>
            </a:pPr>
            <a:r>
              <a:rPr lang="en" sz="1800"/>
              <a:t>Ambiguities cause combinatorial explosion.</a:t>
            </a:r>
            <a:endParaRPr sz="1800"/>
          </a:p>
        </p:txBody>
      </p:sp>
      <p:sp>
        <p:nvSpPr>
          <p:cNvPr id="177" name="Google Shape;177;p2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2"/>
          <p:cNvSpPr txBox="1"/>
          <p:nvPr/>
        </p:nvSpPr>
        <p:spPr>
          <a:xfrm>
            <a:off x="4715425" y="819500"/>
            <a:ext cx="359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Alice went to the bookstore.</a:t>
            </a:r>
            <a:endParaRPr sz="1800">
              <a:solidFill>
                <a:schemeClr val="lt2"/>
              </a:solidFill>
              <a:latin typeface="Roboto"/>
              <a:ea typeface="Roboto"/>
              <a:cs typeface="Roboto"/>
              <a:sym typeface="Roboto"/>
            </a:endParaRPr>
          </a:p>
        </p:txBody>
      </p:sp>
      <p:sp>
        <p:nvSpPr>
          <p:cNvPr id="179" name="Google Shape;179;p22"/>
          <p:cNvSpPr txBox="1"/>
          <p:nvPr/>
        </p:nvSpPr>
        <p:spPr>
          <a:xfrm>
            <a:off x="4715425" y="1285725"/>
            <a:ext cx="359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the to Alice bookstore went.</a:t>
            </a:r>
            <a:endParaRPr sz="1800">
              <a:solidFill>
                <a:schemeClr val="lt2"/>
              </a:solidFill>
              <a:latin typeface="Roboto"/>
              <a:ea typeface="Roboto"/>
              <a:cs typeface="Roboto"/>
              <a:sym typeface="Roboto"/>
            </a:endParaRPr>
          </a:p>
        </p:txBody>
      </p:sp>
      <p:sp>
        <p:nvSpPr>
          <p:cNvPr id="180" name="Google Shape;180;p22"/>
          <p:cNvSpPr txBox="1"/>
          <p:nvPr/>
        </p:nvSpPr>
        <p:spPr>
          <a:xfrm>
            <a:off x="4052125" y="357800"/>
            <a:ext cx="6633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accent3"/>
                </a:solidFill>
                <a:latin typeface="Roboto"/>
                <a:ea typeface="Roboto"/>
                <a:cs typeface="Roboto"/>
                <a:sym typeface="Roboto"/>
              </a:rPr>
              <a:t>✔</a:t>
            </a:r>
            <a:endParaRPr sz="1800">
              <a:solidFill>
                <a:schemeClr val="accent3"/>
              </a:solidFill>
              <a:latin typeface="Roboto"/>
              <a:ea typeface="Roboto"/>
              <a:cs typeface="Roboto"/>
              <a:sym typeface="Roboto"/>
            </a:endParaRPr>
          </a:p>
        </p:txBody>
      </p:sp>
      <p:sp>
        <p:nvSpPr>
          <p:cNvPr id="181" name="Google Shape;181;p22"/>
          <p:cNvSpPr txBox="1"/>
          <p:nvPr/>
        </p:nvSpPr>
        <p:spPr>
          <a:xfrm>
            <a:off x="4715425" y="357800"/>
            <a:ext cx="359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Alice will go to a bookstore.</a:t>
            </a:r>
            <a:endParaRPr sz="1800">
              <a:solidFill>
                <a:schemeClr val="lt2"/>
              </a:solidFill>
              <a:latin typeface="Roboto"/>
              <a:ea typeface="Roboto"/>
              <a:cs typeface="Roboto"/>
              <a:sym typeface="Roboto"/>
            </a:endParaRPr>
          </a:p>
        </p:txBody>
      </p:sp>
      <p:sp>
        <p:nvSpPr>
          <p:cNvPr id="182" name="Google Shape;182;p22"/>
          <p:cNvSpPr txBox="1"/>
          <p:nvPr/>
        </p:nvSpPr>
        <p:spPr>
          <a:xfrm>
            <a:off x="4052125" y="819500"/>
            <a:ext cx="6633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accent3"/>
                </a:solidFill>
                <a:latin typeface="Roboto"/>
                <a:ea typeface="Roboto"/>
                <a:cs typeface="Roboto"/>
                <a:sym typeface="Roboto"/>
              </a:rPr>
              <a:t>✔</a:t>
            </a:r>
            <a:endParaRPr sz="1800">
              <a:solidFill>
                <a:schemeClr val="accent3"/>
              </a:solidFill>
              <a:latin typeface="Roboto"/>
              <a:ea typeface="Roboto"/>
              <a:cs typeface="Roboto"/>
              <a:sym typeface="Roboto"/>
            </a:endParaRPr>
          </a:p>
        </p:txBody>
      </p:sp>
      <p:sp>
        <p:nvSpPr>
          <p:cNvPr id="183" name="Google Shape;183;p22"/>
          <p:cNvSpPr txBox="1"/>
          <p:nvPr/>
        </p:nvSpPr>
        <p:spPr>
          <a:xfrm>
            <a:off x="3610900" y="3056225"/>
            <a:ext cx="464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John saw the woman with the telescope</a:t>
            </a:r>
            <a:endParaRPr sz="1800">
              <a:solidFill>
                <a:schemeClr val="lt2"/>
              </a:solidFill>
              <a:latin typeface="Roboto"/>
              <a:ea typeface="Roboto"/>
              <a:cs typeface="Roboto"/>
              <a:sym typeface="Roboto"/>
            </a:endParaRPr>
          </a:p>
        </p:txBody>
      </p:sp>
      <p:grpSp>
        <p:nvGrpSpPr>
          <p:cNvPr id="184" name="Google Shape;184;p22"/>
          <p:cNvGrpSpPr/>
          <p:nvPr/>
        </p:nvGrpSpPr>
        <p:grpSpPr>
          <a:xfrm>
            <a:off x="4625775" y="2644413"/>
            <a:ext cx="1532975" cy="1345062"/>
            <a:chOff x="4625775" y="2644413"/>
            <a:chExt cx="1532975" cy="1345062"/>
          </a:xfrm>
        </p:grpSpPr>
        <p:sp>
          <p:nvSpPr>
            <p:cNvPr id="185" name="Google Shape;185;p22"/>
            <p:cNvSpPr/>
            <p:nvPr/>
          </p:nvSpPr>
          <p:spPr>
            <a:xfrm>
              <a:off x="4625775" y="2644413"/>
              <a:ext cx="1515050" cy="511175"/>
            </a:xfrm>
            <a:custGeom>
              <a:rect b="b" l="l" r="r" t="t"/>
              <a:pathLst>
                <a:path extrusionOk="0" h="20447" w="60602">
                  <a:moveTo>
                    <a:pt x="60602" y="20088"/>
                  </a:moveTo>
                  <a:cubicBezTo>
                    <a:pt x="56239" y="16741"/>
                    <a:pt x="44525" y="-53"/>
                    <a:pt x="34425" y="7"/>
                  </a:cubicBezTo>
                  <a:cubicBezTo>
                    <a:pt x="24325" y="67"/>
                    <a:pt x="5738" y="17040"/>
                    <a:pt x="0" y="20447"/>
                  </a:cubicBezTo>
                </a:path>
              </a:pathLst>
            </a:custGeom>
            <a:noFill/>
            <a:ln cap="flat" cmpd="sng" w="38100">
              <a:solidFill>
                <a:schemeClr val="accent1"/>
              </a:solidFill>
              <a:prstDash val="solid"/>
              <a:round/>
              <a:headEnd len="med" w="med" type="none"/>
              <a:tailEnd len="med" w="med" type="triangle"/>
            </a:ln>
          </p:spPr>
        </p:sp>
        <p:sp>
          <p:nvSpPr>
            <p:cNvPr id="186" name="Google Shape;186;p22"/>
            <p:cNvSpPr/>
            <p:nvPr/>
          </p:nvSpPr>
          <p:spPr>
            <a:xfrm>
              <a:off x="5513275" y="3541075"/>
              <a:ext cx="645475" cy="448400"/>
            </a:xfrm>
            <a:custGeom>
              <a:rect b="b" l="l" r="r" t="t"/>
              <a:pathLst>
                <a:path extrusionOk="0" h="17936" w="25819">
                  <a:moveTo>
                    <a:pt x="25819" y="0"/>
                  </a:moveTo>
                  <a:cubicBezTo>
                    <a:pt x="23428" y="2988"/>
                    <a:pt x="15778" y="17869"/>
                    <a:pt x="11475" y="17929"/>
                  </a:cubicBezTo>
                  <a:cubicBezTo>
                    <a:pt x="7172" y="17989"/>
                    <a:pt x="1913" y="3287"/>
                    <a:pt x="0" y="359"/>
                  </a:cubicBezTo>
                </a:path>
              </a:pathLst>
            </a:custGeom>
            <a:noFill/>
            <a:ln cap="flat" cmpd="sng" w="38100">
              <a:solidFill>
                <a:schemeClr val="accent3"/>
              </a:solidFill>
              <a:prstDash val="solid"/>
              <a:round/>
              <a:headEnd len="med" w="med" type="none"/>
              <a:tailEnd len="med" w="med" type="triangle"/>
            </a:ln>
          </p:spPr>
        </p:sp>
      </p:grpSp>
      <p:grpSp>
        <p:nvGrpSpPr>
          <p:cNvPr id="187" name="Google Shape;187;p22"/>
          <p:cNvGrpSpPr/>
          <p:nvPr/>
        </p:nvGrpSpPr>
        <p:grpSpPr>
          <a:xfrm>
            <a:off x="5179800" y="2799611"/>
            <a:ext cx="3792150" cy="1440889"/>
            <a:chOff x="5179800" y="2799611"/>
            <a:chExt cx="3792150" cy="1440889"/>
          </a:xfrm>
        </p:grpSpPr>
        <p:sp>
          <p:nvSpPr>
            <p:cNvPr id="188" name="Google Shape;188;p22"/>
            <p:cNvSpPr txBox="1"/>
            <p:nvPr/>
          </p:nvSpPr>
          <p:spPr>
            <a:xfrm>
              <a:off x="6904650" y="3629975"/>
              <a:ext cx="206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bought at a store</a:t>
              </a:r>
              <a:endParaRPr sz="1800">
                <a:solidFill>
                  <a:schemeClr val="lt2"/>
                </a:solidFill>
                <a:latin typeface="Roboto"/>
                <a:ea typeface="Roboto"/>
                <a:cs typeface="Roboto"/>
                <a:sym typeface="Roboto"/>
              </a:endParaRPr>
            </a:p>
          </p:txBody>
        </p:sp>
        <p:sp>
          <p:nvSpPr>
            <p:cNvPr id="189" name="Google Shape;189;p22"/>
            <p:cNvSpPr/>
            <p:nvPr/>
          </p:nvSpPr>
          <p:spPr>
            <a:xfrm>
              <a:off x="7008600" y="2799611"/>
              <a:ext cx="349625" cy="849025"/>
            </a:xfrm>
            <a:custGeom>
              <a:rect b="b" l="l" r="r" t="t"/>
              <a:pathLst>
                <a:path extrusionOk="0" h="33961" w="13985">
                  <a:moveTo>
                    <a:pt x="13985" y="33961"/>
                  </a:moveTo>
                  <a:cubicBezTo>
                    <a:pt x="13686" y="28403"/>
                    <a:pt x="14523" y="4139"/>
                    <a:pt x="12192" y="613"/>
                  </a:cubicBezTo>
                  <a:cubicBezTo>
                    <a:pt x="9861" y="-2913"/>
                    <a:pt x="2032" y="10773"/>
                    <a:pt x="0" y="12805"/>
                  </a:cubicBezTo>
                </a:path>
              </a:pathLst>
            </a:custGeom>
            <a:noFill/>
            <a:ln cap="flat" cmpd="sng" w="38100">
              <a:solidFill>
                <a:schemeClr val="accent6"/>
              </a:solidFill>
              <a:prstDash val="solid"/>
              <a:round/>
              <a:headEnd len="med" w="med" type="none"/>
              <a:tailEnd len="med" w="med" type="triangle"/>
            </a:ln>
          </p:spPr>
        </p:sp>
        <p:sp>
          <p:nvSpPr>
            <p:cNvPr id="190" name="Google Shape;190;p22"/>
            <p:cNvSpPr/>
            <p:nvPr/>
          </p:nvSpPr>
          <p:spPr>
            <a:xfrm>
              <a:off x="5179800" y="3505200"/>
              <a:ext cx="1990175" cy="735300"/>
            </a:xfrm>
            <a:custGeom>
              <a:rect b="b" l="l" r="r" t="t"/>
              <a:pathLst>
                <a:path extrusionOk="0" h="29412" w="79607">
                  <a:moveTo>
                    <a:pt x="79607" y="23308"/>
                  </a:moveTo>
                  <a:cubicBezTo>
                    <a:pt x="70523" y="24145"/>
                    <a:pt x="38369" y="32213"/>
                    <a:pt x="25101" y="28328"/>
                  </a:cubicBezTo>
                  <a:cubicBezTo>
                    <a:pt x="11833" y="24443"/>
                    <a:pt x="4184" y="4721"/>
                    <a:pt x="0" y="0"/>
                  </a:cubicBezTo>
                </a:path>
              </a:pathLst>
            </a:custGeom>
            <a:noFill/>
            <a:ln cap="flat" cmpd="sng" w="38100">
              <a:solidFill>
                <a:schemeClr val="accent2"/>
              </a:solidFill>
              <a:prstDash val="solid"/>
              <a:round/>
              <a:headEnd len="med" w="med" type="none"/>
              <a:tailEnd len="med" w="med" type="triangle"/>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nvSpPr>
        <p:spPr>
          <a:xfrm>
            <a:off x="4208375" y="389725"/>
            <a:ext cx="378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The dog wants to eat the bone</a:t>
            </a:r>
            <a:endParaRPr b="1" sz="1800">
              <a:solidFill>
                <a:schemeClr val="accent6"/>
              </a:solidFill>
              <a:latin typeface="Roboto"/>
              <a:ea typeface="Roboto"/>
              <a:cs typeface="Roboto"/>
              <a:sym typeface="Roboto"/>
            </a:endParaRPr>
          </a:p>
        </p:txBody>
      </p:sp>
      <p:sp>
        <p:nvSpPr>
          <p:cNvPr id="196" name="Google Shape;196;p23"/>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Semantics</a:t>
            </a:r>
            <a:endParaRPr/>
          </a:p>
        </p:txBody>
      </p:sp>
      <p:sp>
        <p:nvSpPr>
          <p:cNvPr id="197" name="Google Shape;197;p23"/>
          <p:cNvSpPr txBox="1"/>
          <p:nvPr>
            <p:ph idx="1" type="body"/>
          </p:nvPr>
        </p:nvSpPr>
        <p:spPr>
          <a:xfrm>
            <a:off x="226075" y="1465800"/>
            <a:ext cx="2808000" cy="3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Mapping into </a:t>
            </a:r>
            <a:r>
              <a:rPr b="1" lang="en" sz="1800"/>
              <a:t>object-predicate</a:t>
            </a:r>
            <a:r>
              <a:rPr lang="en" sz="1800"/>
              <a:t> </a:t>
            </a:r>
            <a:r>
              <a:rPr b="1" lang="en" sz="1800"/>
              <a:t>relations</a:t>
            </a:r>
            <a:r>
              <a:rPr lang="en" sz="1800"/>
              <a:t>.</a:t>
            </a:r>
            <a:endParaRPr sz="1800"/>
          </a:p>
          <a:p>
            <a:pPr indent="-342900" lvl="0" marL="457200" rtl="0" algn="l">
              <a:spcBef>
                <a:spcPts val="1200"/>
              </a:spcBef>
              <a:spcAft>
                <a:spcPts val="0"/>
              </a:spcAft>
              <a:buSzPts val="1800"/>
              <a:buChar char="●"/>
            </a:pPr>
            <a:r>
              <a:rPr lang="en" sz="1800"/>
              <a:t>Many frameworks for representation, e.g., </a:t>
            </a:r>
            <a:r>
              <a:rPr lang="en" sz="1800" u="sng">
                <a:solidFill>
                  <a:schemeClr val="hlink"/>
                </a:solidFill>
                <a:hlinkClick r:id="rId3"/>
              </a:rPr>
              <a:t>AMR</a:t>
            </a:r>
            <a:r>
              <a:rPr lang="en" sz="1800"/>
              <a:t>, </a:t>
            </a:r>
            <a:r>
              <a:rPr lang="en" sz="1800" u="sng">
                <a:solidFill>
                  <a:schemeClr val="hlink"/>
                </a:solidFill>
                <a:hlinkClick r:id="rId4"/>
              </a:rPr>
              <a:t>HPSG</a:t>
            </a:r>
            <a:r>
              <a:rPr lang="en" sz="1800"/>
              <a:t>.</a:t>
            </a:r>
            <a:endParaRPr sz="1800"/>
          </a:p>
          <a:p>
            <a:pPr indent="-342900" lvl="0" marL="457200" rtl="0" algn="l">
              <a:spcBef>
                <a:spcPts val="0"/>
              </a:spcBef>
              <a:spcAft>
                <a:spcPts val="0"/>
              </a:spcAft>
              <a:buSzPts val="1800"/>
              <a:buChar char="●"/>
            </a:pPr>
            <a:r>
              <a:rPr lang="en" sz="1800"/>
              <a:t>Related to </a:t>
            </a:r>
            <a:r>
              <a:rPr lang="en" sz="1800" u="sng">
                <a:solidFill>
                  <a:schemeClr val="hlink"/>
                </a:solidFill>
                <a:hlinkClick r:id="rId5"/>
              </a:rPr>
              <a:t>KG</a:t>
            </a:r>
            <a:r>
              <a:rPr lang="en" sz="1800"/>
              <a:t>, a database of </a:t>
            </a:r>
            <a:r>
              <a:rPr b="1" lang="en" sz="1800"/>
              <a:t>entities and</a:t>
            </a:r>
            <a:r>
              <a:rPr lang="en" sz="1800"/>
              <a:t> </a:t>
            </a:r>
            <a:r>
              <a:rPr b="1" lang="en" sz="1800"/>
              <a:t>relations</a:t>
            </a:r>
            <a:r>
              <a:rPr lang="en" sz="1800"/>
              <a:t>.</a:t>
            </a:r>
            <a:endParaRPr sz="1800"/>
          </a:p>
        </p:txBody>
      </p:sp>
      <p:sp>
        <p:nvSpPr>
          <p:cNvPr id="198" name="Google Shape;198;p2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23"/>
          <p:cNvSpPr txBox="1"/>
          <p:nvPr/>
        </p:nvSpPr>
        <p:spPr>
          <a:xfrm>
            <a:off x="61946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6"/>
              </a:rPr>
              <a:t>An example from AMR tutorial.</a:t>
            </a:r>
            <a:endParaRPr sz="1000">
              <a:solidFill>
                <a:schemeClr val="lt2"/>
              </a:solidFill>
              <a:latin typeface="Roboto"/>
              <a:ea typeface="Roboto"/>
              <a:cs typeface="Roboto"/>
              <a:sym typeface="Roboto"/>
            </a:endParaRPr>
          </a:p>
        </p:txBody>
      </p:sp>
      <p:sp>
        <p:nvSpPr>
          <p:cNvPr id="200" name="Google Shape;200;p23"/>
          <p:cNvSpPr txBox="1"/>
          <p:nvPr/>
        </p:nvSpPr>
        <p:spPr>
          <a:xfrm>
            <a:off x="4208375" y="389725"/>
            <a:ext cx="378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The </a:t>
            </a:r>
            <a:r>
              <a:rPr b="1" lang="en" sz="1800">
                <a:solidFill>
                  <a:schemeClr val="accent3"/>
                </a:solidFill>
                <a:latin typeface="Roboto"/>
                <a:ea typeface="Roboto"/>
                <a:cs typeface="Roboto"/>
                <a:sym typeface="Roboto"/>
              </a:rPr>
              <a:t>dog</a:t>
            </a:r>
            <a:r>
              <a:rPr lang="en" sz="1800">
                <a:solidFill>
                  <a:schemeClr val="lt2"/>
                </a:solidFill>
                <a:latin typeface="Roboto"/>
                <a:ea typeface="Roboto"/>
                <a:cs typeface="Roboto"/>
                <a:sym typeface="Roboto"/>
              </a:rPr>
              <a:t> </a:t>
            </a:r>
            <a:r>
              <a:rPr b="1" lang="en" sz="1800">
                <a:solidFill>
                  <a:schemeClr val="accent2"/>
                </a:solidFill>
                <a:latin typeface="Roboto"/>
                <a:ea typeface="Roboto"/>
                <a:cs typeface="Roboto"/>
                <a:sym typeface="Roboto"/>
              </a:rPr>
              <a:t>wants</a:t>
            </a:r>
            <a:r>
              <a:rPr lang="en" sz="1800">
                <a:solidFill>
                  <a:schemeClr val="lt2"/>
                </a:solidFill>
                <a:latin typeface="Roboto"/>
                <a:ea typeface="Roboto"/>
                <a:cs typeface="Roboto"/>
                <a:sym typeface="Roboto"/>
              </a:rPr>
              <a:t> to </a:t>
            </a:r>
            <a:r>
              <a:rPr b="1" lang="en" sz="1800">
                <a:solidFill>
                  <a:schemeClr val="accent1"/>
                </a:solidFill>
                <a:latin typeface="Roboto"/>
                <a:ea typeface="Roboto"/>
                <a:cs typeface="Roboto"/>
                <a:sym typeface="Roboto"/>
              </a:rPr>
              <a:t>eat</a:t>
            </a:r>
            <a:r>
              <a:rPr lang="en" sz="1800">
                <a:solidFill>
                  <a:schemeClr val="lt2"/>
                </a:solidFill>
                <a:latin typeface="Roboto"/>
                <a:ea typeface="Roboto"/>
                <a:cs typeface="Roboto"/>
                <a:sym typeface="Roboto"/>
              </a:rPr>
              <a:t> the </a:t>
            </a:r>
            <a:r>
              <a:rPr b="1" lang="en" sz="1800">
                <a:solidFill>
                  <a:schemeClr val="accent6"/>
                </a:solidFill>
                <a:latin typeface="Roboto"/>
                <a:ea typeface="Roboto"/>
                <a:cs typeface="Roboto"/>
                <a:sym typeface="Roboto"/>
              </a:rPr>
              <a:t>bone</a:t>
            </a:r>
            <a:endParaRPr b="1" sz="1800">
              <a:solidFill>
                <a:schemeClr val="accent6"/>
              </a:solidFill>
              <a:latin typeface="Roboto"/>
              <a:ea typeface="Roboto"/>
              <a:cs typeface="Roboto"/>
              <a:sym typeface="Roboto"/>
            </a:endParaRPr>
          </a:p>
        </p:txBody>
      </p:sp>
      <p:sp>
        <p:nvSpPr>
          <p:cNvPr id="201" name="Google Shape;201;p23"/>
          <p:cNvSpPr txBox="1"/>
          <p:nvPr/>
        </p:nvSpPr>
        <p:spPr>
          <a:xfrm>
            <a:off x="4434575" y="1012200"/>
            <a:ext cx="3555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a:t>
            </a:r>
            <a:r>
              <a:rPr b="1" lang="en" sz="1800">
                <a:solidFill>
                  <a:schemeClr val="accent2"/>
                </a:solidFill>
                <a:latin typeface="Roboto"/>
                <a:ea typeface="Roboto"/>
                <a:cs typeface="Roboto"/>
                <a:sym typeface="Roboto"/>
              </a:rPr>
              <a:t>w</a:t>
            </a:r>
            <a:r>
              <a:rPr lang="en" sz="1800">
                <a:solidFill>
                  <a:schemeClr val="lt2"/>
                </a:solidFill>
                <a:latin typeface="Roboto"/>
                <a:ea typeface="Roboto"/>
                <a:cs typeface="Roboto"/>
                <a:sym typeface="Roboto"/>
              </a:rPr>
              <a:t> / </a:t>
            </a:r>
            <a:r>
              <a:rPr b="1" lang="en" sz="1800">
                <a:solidFill>
                  <a:schemeClr val="accent2"/>
                </a:solidFill>
                <a:latin typeface="Roboto"/>
                <a:ea typeface="Roboto"/>
                <a:cs typeface="Roboto"/>
                <a:sym typeface="Roboto"/>
              </a:rPr>
              <a:t>want-01</a:t>
            </a:r>
            <a:endParaRPr b="1" sz="1800">
              <a:solidFill>
                <a:schemeClr val="accent2"/>
              </a:solidFill>
              <a:latin typeface="Roboto"/>
              <a:ea typeface="Roboto"/>
              <a:cs typeface="Roboto"/>
              <a:sym typeface="Roboto"/>
            </a:endParaRPr>
          </a:p>
          <a:p>
            <a:pPr indent="457200" lvl="0" marL="0" rtl="0" algn="l">
              <a:spcBef>
                <a:spcPts val="0"/>
              </a:spcBef>
              <a:spcAft>
                <a:spcPts val="0"/>
              </a:spcAft>
              <a:buNone/>
            </a:pPr>
            <a:r>
              <a:rPr lang="en" sz="1800">
                <a:solidFill>
                  <a:schemeClr val="lt2"/>
                </a:solidFill>
                <a:latin typeface="Roboto"/>
                <a:ea typeface="Roboto"/>
                <a:cs typeface="Roboto"/>
                <a:sym typeface="Roboto"/>
              </a:rPr>
              <a:t>:ARG0 (</a:t>
            </a:r>
            <a:r>
              <a:rPr b="1" lang="en" sz="1800">
                <a:solidFill>
                  <a:schemeClr val="accent3"/>
                </a:solidFill>
                <a:latin typeface="Roboto"/>
                <a:ea typeface="Roboto"/>
                <a:cs typeface="Roboto"/>
                <a:sym typeface="Roboto"/>
              </a:rPr>
              <a:t>d</a:t>
            </a:r>
            <a:r>
              <a:rPr lang="en" sz="1800">
                <a:solidFill>
                  <a:schemeClr val="lt2"/>
                </a:solidFill>
                <a:latin typeface="Roboto"/>
                <a:ea typeface="Roboto"/>
                <a:cs typeface="Roboto"/>
                <a:sym typeface="Roboto"/>
              </a:rPr>
              <a:t> / </a:t>
            </a:r>
            <a:r>
              <a:rPr b="1" lang="en" sz="1800">
                <a:solidFill>
                  <a:schemeClr val="accent3"/>
                </a:solidFill>
                <a:latin typeface="Roboto"/>
                <a:ea typeface="Roboto"/>
                <a:cs typeface="Roboto"/>
                <a:sym typeface="Roboto"/>
              </a:rPr>
              <a:t>dog</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a:p>
            <a:pPr indent="457200" lvl="0" marL="0" rtl="0" algn="l">
              <a:spcBef>
                <a:spcPts val="0"/>
              </a:spcBef>
              <a:spcAft>
                <a:spcPts val="0"/>
              </a:spcAft>
              <a:buNone/>
            </a:pPr>
            <a:r>
              <a:rPr lang="en" sz="1800">
                <a:solidFill>
                  <a:schemeClr val="lt2"/>
                </a:solidFill>
                <a:latin typeface="Roboto"/>
                <a:ea typeface="Roboto"/>
                <a:cs typeface="Roboto"/>
                <a:sym typeface="Roboto"/>
              </a:rPr>
              <a:t>:ARG1 (</a:t>
            </a:r>
            <a:r>
              <a:rPr b="1" lang="en" sz="1800">
                <a:solidFill>
                  <a:schemeClr val="accent1"/>
                </a:solidFill>
                <a:latin typeface="Roboto"/>
                <a:ea typeface="Roboto"/>
                <a:cs typeface="Roboto"/>
                <a:sym typeface="Roboto"/>
              </a:rPr>
              <a:t>e</a:t>
            </a:r>
            <a:r>
              <a:rPr lang="en" sz="1800">
                <a:solidFill>
                  <a:schemeClr val="lt2"/>
                </a:solidFill>
                <a:latin typeface="Roboto"/>
                <a:ea typeface="Roboto"/>
                <a:cs typeface="Roboto"/>
                <a:sym typeface="Roboto"/>
              </a:rPr>
              <a:t> / </a:t>
            </a:r>
            <a:r>
              <a:rPr b="1" lang="en" sz="1800">
                <a:solidFill>
                  <a:schemeClr val="accent1"/>
                </a:solidFill>
                <a:latin typeface="Roboto"/>
                <a:ea typeface="Roboto"/>
                <a:cs typeface="Roboto"/>
                <a:sym typeface="Roboto"/>
              </a:rPr>
              <a:t>eat-01</a:t>
            </a:r>
            <a:endParaRPr b="1" sz="1800">
              <a:solidFill>
                <a:schemeClr val="accent1"/>
              </a:solidFill>
              <a:latin typeface="Roboto"/>
              <a:ea typeface="Roboto"/>
              <a:cs typeface="Roboto"/>
              <a:sym typeface="Roboto"/>
            </a:endParaRPr>
          </a:p>
          <a:p>
            <a:pPr indent="457200" lvl="0" marL="457200" rtl="0" algn="l">
              <a:spcBef>
                <a:spcPts val="0"/>
              </a:spcBef>
              <a:spcAft>
                <a:spcPts val="0"/>
              </a:spcAft>
              <a:buNone/>
            </a:pPr>
            <a:r>
              <a:rPr lang="en" sz="1800">
                <a:solidFill>
                  <a:schemeClr val="lt2"/>
                </a:solidFill>
                <a:latin typeface="Roboto"/>
                <a:ea typeface="Roboto"/>
                <a:cs typeface="Roboto"/>
                <a:sym typeface="Roboto"/>
              </a:rPr>
              <a:t>:ARG0 </a:t>
            </a:r>
            <a:r>
              <a:rPr b="1" lang="en" sz="1800">
                <a:solidFill>
                  <a:schemeClr val="accent3"/>
                </a:solidFill>
                <a:latin typeface="Roboto"/>
                <a:ea typeface="Roboto"/>
                <a:cs typeface="Roboto"/>
                <a:sym typeface="Roboto"/>
              </a:rPr>
              <a:t>d</a:t>
            </a:r>
            <a:endParaRPr b="1" sz="1800">
              <a:solidFill>
                <a:schemeClr val="accent3"/>
              </a:solidFill>
              <a:latin typeface="Roboto"/>
              <a:ea typeface="Roboto"/>
              <a:cs typeface="Roboto"/>
              <a:sym typeface="Roboto"/>
            </a:endParaRPr>
          </a:p>
          <a:p>
            <a:pPr indent="457200" lvl="0" marL="457200" rtl="0" algn="l">
              <a:spcBef>
                <a:spcPts val="0"/>
              </a:spcBef>
              <a:spcAft>
                <a:spcPts val="0"/>
              </a:spcAft>
              <a:buNone/>
            </a:pPr>
            <a:r>
              <a:rPr lang="en" sz="1800">
                <a:solidFill>
                  <a:schemeClr val="lt2"/>
                </a:solidFill>
                <a:latin typeface="Roboto"/>
                <a:ea typeface="Roboto"/>
                <a:cs typeface="Roboto"/>
                <a:sym typeface="Roboto"/>
              </a:rPr>
              <a:t>:ARG1 (</a:t>
            </a:r>
            <a:r>
              <a:rPr b="1" lang="en" sz="1800">
                <a:solidFill>
                  <a:schemeClr val="accent6"/>
                </a:solidFill>
                <a:latin typeface="Roboto"/>
                <a:ea typeface="Roboto"/>
                <a:cs typeface="Roboto"/>
                <a:sym typeface="Roboto"/>
              </a:rPr>
              <a:t>b</a:t>
            </a:r>
            <a:r>
              <a:rPr lang="en" sz="1800">
                <a:solidFill>
                  <a:schemeClr val="lt2"/>
                </a:solidFill>
                <a:latin typeface="Roboto"/>
                <a:ea typeface="Roboto"/>
                <a:cs typeface="Roboto"/>
                <a:sym typeface="Roboto"/>
              </a:rPr>
              <a:t> / </a:t>
            </a:r>
            <a:r>
              <a:rPr b="1" lang="en" sz="1800">
                <a:solidFill>
                  <a:schemeClr val="accent6"/>
                </a:solidFill>
                <a:latin typeface="Roboto"/>
                <a:ea typeface="Roboto"/>
                <a:cs typeface="Roboto"/>
                <a:sym typeface="Roboto"/>
              </a:rPr>
              <a:t>bone</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p:txBody>
      </p:sp>
      <p:grpSp>
        <p:nvGrpSpPr>
          <p:cNvPr id="202" name="Google Shape;202;p23"/>
          <p:cNvGrpSpPr/>
          <p:nvPr/>
        </p:nvGrpSpPr>
        <p:grpSpPr>
          <a:xfrm>
            <a:off x="4034000" y="2663363"/>
            <a:ext cx="3549300" cy="2353738"/>
            <a:chOff x="4034000" y="2663363"/>
            <a:chExt cx="3549300" cy="2353738"/>
          </a:xfrm>
        </p:grpSpPr>
        <p:sp>
          <p:nvSpPr>
            <p:cNvPr id="203" name="Google Shape;203;p23"/>
            <p:cNvSpPr/>
            <p:nvPr/>
          </p:nvSpPr>
          <p:spPr>
            <a:xfrm>
              <a:off x="4034000" y="2689063"/>
              <a:ext cx="1361400" cy="4617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2"/>
                  </a:solidFill>
                  <a:latin typeface="Roboto"/>
                  <a:ea typeface="Roboto"/>
                  <a:cs typeface="Roboto"/>
                  <a:sym typeface="Roboto"/>
                </a:rPr>
                <a:t>w/want-01</a:t>
              </a:r>
              <a:endParaRPr sz="1800">
                <a:solidFill>
                  <a:schemeClr val="accent2"/>
                </a:solidFill>
                <a:latin typeface="Roboto"/>
                <a:ea typeface="Roboto"/>
                <a:cs typeface="Roboto"/>
                <a:sym typeface="Roboto"/>
              </a:endParaRPr>
            </a:p>
          </p:txBody>
        </p:sp>
        <p:sp>
          <p:nvSpPr>
            <p:cNvPr id="204" name="Google Shape;204;p23"/>
            <p:cNvSpPr/>
            <p:nvPr/>
          </p:nvSpPr>
          <p:spPr>
            <a:xfrm>
              <a:off x="6705200" y="3206350"/>
              <a:ext cx="878100" cy="461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d/dog</a:t>
              </a:r>
              <a:endParaRPr sz="1800">
                <a:solidFill>
                  <a:schemeClr val="accent3"/>
                </a:solidFill>
                <a:latin typeface="Roboto"/>
                <a:ea typeface="Roboto"/>
                <a:cs typeface="Roboto"/>
                <a:sym typeface="Roboto"/>
              </a:endParaRPr>
            </a:p>
          </p:txBody>
        </p:sp>
        <p:sp>
          <p:nvSpPr>
            <p:cNvPr id="205" name="Google Shape;205;p23"/>
            <p:cNvSpPr/>
            <p:nvPr/>
          </p:nvSpPr>
          <p:spPr>
            <a:xfrm>
              <a:off x="4313475" y="3780500"/>
              <a:ext cx="1086000" cy="4617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Roboto"/>
                  <a:ea typeface="Roboto"/>
                  <a:cs typeface="Roboto"/>
                  <a:sym typeface="Roboto"/>
                </a:rPr>
                <a:t>e/eat-01</a:t>
              </a:r>
              <a:endParaRPr sz="1800">
                <a:solidFill>
                  <a:schemeClr val="accent1"/>
                </a:solidFill>
                <a:latin typeface="Roboto"/>
                <a:ea typeface="Roboto"/>
                <a:cs typeface="Roboto"/>
                <a:sym typeface="Roboto"/>
              </a:endParaRPr>
            </a:p>
          </p:txBody>
        </p:sp>
        <p:sp>
          <p:nvSpPr>
            <p:cNvPr id="206" name="Google Shape;206;p23"/>
            <p:cNvSpPr/>
            <p:nvPr/>
          </p:nvSpPr>
          <p:spPr>
            <a:xfrm>
              <a:off x="5553800" y="4555400"/>
              <a:ext cx="991200" cy="4617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Roboto"/>
                  <a:ea typeface="Roboto"/>
                  <a:cs typeface="Roboto"/>
                  <a:sym typeface="Roboto"/>
                </a:rPr>
                <a:t>b/bone</a:t>
              </a:r>
              <a:endParaRPr sz="1800">
                <a:solidFill>
                  <a:schemeClr val="accent6"/>
                </a:solidFill>
                <a:latin typeface="Roboto"/>
                <a:ea typeface="Roboto"/>
                <a:cs typeface="Roboto"/>
                <a:sym typeface="Roboto"/>
              </a:endParaRPr>
            </a:p>
          </p:txBody>
        </p:sp>
        <p:cxnSp>
          <p:nvCxnSpPr>
            <p:cNvPr id="207" name="Google Shape;207;p23"/>
            <p:cNvCxnSpPr>
              <a:stCxn id="203" idx="3"/>
              <a:endCxn id="204" idx="0"/>
            </p:cNvCxnSpPr>
            <p:nvPr/>
          </p:nvCxnSpPr>
          <p:spPr>
            <a:xfrm>
              <a:off x="5395400" y="2919913"/>
              <a:ext cx="1749000" cy="286500"/>
            </a:xfrm>
            <a:prstGeom prst="curvedConnector2">
              <a:avLst/>
            </a:prstGeom>
            <a:noFill/>
            <a:ln cap="flat" cmpd="sng" w="19050">
              <a:solidFill>
                <a:schemeClr val="lt2"/>
              </a:solidFill>
              <a:prstDash val="solid"/>
              <a:round/>
              <a:headEnd len="med" w="med" type="none"/>
              <a:tailEnd len="med" w="med" type="triangle"/>
            </a:ln>
          </p:spPr>
        </p:cxnSp>
        <p:cxnSp>
          <p:nvCxnSpPr>
            <p:cNvPr id="208" name="Google Shape;208;p23"/>
            <p:cNvCxnSpPr>
              <a:stCxn id="203" idx="2"/>
              <a:endCxn id="205" idx="0"/>
            </p:cNvCxnSpPr>
            <p:nvPr/>
          </p:nvCxnSpPr>
          <p:spPr>
            <a:xfrm flipH="1" rot="-5400000">
              <a:off x="4470800" y="3394663"/>
              <a:ext cx="629700" cy="141900"/>
            </a:xfrm>
            <a:prstGeom prst="curvedConnector3">
              <a:avLst>
                <a:gd fmla="val 50003" name="adj1"/>
              </a:avLst>
            </a:prstGeom>
            <a:noFill/>
            <a:ln cap="flat" cmpd="sng" w="19050">
              <a:solidFill>
                <a:schemeClr val="lt2"/>
              </a:solidFill>
              <a:prstDash val="solid"/>
              <a:round/>
              <a:headEnd len="med" w="med" type="none"/>
              <a:tailEnd len="med" w="med" type="triangle"/>
            </a:ln>
          </p:spPr>
        </p:cxnSp>
        <p:cxnSp>
          <p:nvCxnSpPr>
            <p:cNvPr id="209" name="Google Shape;209;p23"/>
            <p:cNvCxnSpPr>
              <a:stCxn id="205" idx="3"/>
              <a:endCxn id="204" idx="2"/>
            </p:cNvCxnSpPr>
            <p:nvPr/>
          </p:nvCxnSpPr>
          <p:spPr>
            <a:xfrm flipH="1" rot="10800000">
              <a:off x="5399475" y="3668150"/>
              <a:ext cx="1744800" cy="343200"/>
            </a:xfrm>
            <a:prstGeom prst="curvedConnector2">
              <a:avLst/>
            </a:prstGeom>
            <a:noFill/>
            <a:ln cap="flat" cmpd="sng" w="19050">
              <a:solidFill>
                <a:schemeClr val="lt2"/>
              </a:solidFill>
              <a:prstDash val="solid"/>
              <a:round/>
              <a:headEnd len="med" w="med" type="none"/>
              <a:tailEnd len="med" w="med" type="triangle"/>
            </a:ln>
          </p:spPr>
        </p:cxnSp>
        <p:cxnSp>
          <p:nvCxnSpPr>
            <p:cNvPr id="210" name="Google Shape;210;p23"/>
            <p:cNvCxnSpPr>
              <a:stCxn id="205" idx="2"/>
              <a:endCxn id="206" idx="1"/>
            </p:cNvCxnSpPr>
            <p:nvPr/>
          </p:nvCxnSpPr>
          <p:spPr>
            <a:xfrm flipH="1" rot="-5400000">
              <a:off x="4932975" y="4165700"/>
              <a:ext cx="544200" cy="697200"/>
            </a:xfrm>
            <a:prstGeom prst="curvedConnector2">
              <a:avLst/>
            </a:prstGeom>
            <a:noFill/>
            <a:ln cap="flat" cmpd="sng" w="19050">
              <a:solidFill>
                <a:schemeClr val="lt2"/>
              </a:solidFill>
              <a:prstDash val="solid"/>
              <a:round/>
              <a:headEnd len="med" w="med" type="none"/>
              <a:tailEnd len="med" w="med" type="triangle"/>
            </a:ln>
          </p:spPr>
        </p:cxnSp>
        <p:sp>
          <p:nvSpPr>
            <p:cNvPr id="211" name="Google Shape;211;p23"/>
            <p:cNvSpPr txBox="1"/>
            <p:nvPr/>
          </p:nvSpPr>
          <p:spPr>
            <a:xfrm>
              <a:off x="6241100" y="2663363"/>
              <a:ext cx="82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ARG0</a:t>
              </a:r>
              <a:endParaRPr sz="1800">
                <a:solidFill>
                  <a:schemeClr val="lt2"/>
                </a:solidFill>
                <a:latin typeface="Roboto"/>
                <a:ea typeface="Roboto"/>
                <a:cs typeface="Roboto"/>
                <a:sym typeface="Roboto"/>
              </a:endParaRPr>
            </a:p>
          </p:txBody>
        </p:sp>
        <p:sp>
          <p:nvSpPr>
            <p:cNvPr id="212" name="Google Shape;212;p23"/>
            <p:cNvSpPr txBox="1"/>
            <p:nvPr/>
          </p:nvSpPr>
          <p:spPr>
            <a:xfrm>
              <a:off x="4034000" y="3288263"/>
              <a:ext cx="82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ARG1</a:t>
              </a:r>
              <a:endParaRPr sz="1800">
                <a:solidFill>
                  <a:schemeClr val="lt2"/>
                </a:solidFill>
                <a:latin typeface="Roboto"/>
                <a:ea typeface="Roboto"/>
                <a:cs typeface="Roboto"/>
                <a:sym typeface="Roboto"/>
              </a:endParaRPr>
            </a:p>
          </p:txBody>
        </p:sp>
        <p:sp>
          <p:nvSpPr>
            <p:cNvPr id="213" name="Google Shape;213;p23"/>
            <p:cNvSpPr txBox="1"/>
            <p:nvPr/>
          </p:nvSpPr>
          <p:spPr>
            <a:xfrm>
              <a:off x="5800775" y="3528688"/>
              <a:ext cx="82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ARG0</a:t>
              </a:r>
              <a:endParaRPr sz="1800">
                <a:solidFill>
                  <a:schemeClr val="lt2"/>
                </a:solidFill>
                <a:latin typeface="Roboto"/>
                <a:ea typeface="Roboto"/>
                <a:cs typeface="Roboto"/>
                <a:sym typeface="Roboto"/>
              </a:endParaRPr>
            </a:p>
          </p:txBody>
        </p:sp>
        <p:sp>
          <p:nvSpPr>
            <p:cNvPr id="214" name="Google Shape;214;p23"/>
            <p:cNvSpPr txBox="1"/>
            <p:nvPr/>
          </p:nvSpPr>
          <p:spPr>
            <a:xfrm>
              <a:off x="4259813" y="4471275"/>
              <a:ext cx="82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ARG1</a:t>
              </a:r>
              <a:endParaRPr sz="1800">
                <a:solidFill>
                  <a:schemeClr val="lt2"/>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nvSpPr>
        <p:spPr>
          <a:xfrm>
            <a:off x="3498325" y="1094100"/>
            <a:ext cx="55311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lt2"/>
                </a:solidFill>
                <a:latin typeface="Roboto"/>
                <a:ea typeface="Roboto"/>
                <a:cs typeface="Roboto"/>
                <a:sym typeface="Roboto"/>
              </a:rPr>
              <a:t>John wanted to buy a piano for his living room.</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lt2"/>
                </a:solidFill>
                <a:latin typeface="Roboto"/>
                <a:ea typeface="Roboto"/>
                <a:cs typeface="Roboto"/>
                <a:sym typeface="Roboto"/>
              </a:rPr>
              <a:t>Jenny also wanted to buy a piano.</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lt2"/>
                </a:solidFill>
                <a:latin typeface="Roboto"/>
                <a:ea typeface="Roboto"/>
                <a:cs typeface="Roboto"/>
                <a:sym typeface="Roboto"/>
              </a:rPr>
              <a:t>He went to the piano store.</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lt2"/>
                </a:solidFill>
                <a:latin typeface="Roboto"/>
                <a:ea typeface="Roboto"/>
                <a:cs typeface="Roboto"/>
                <a:sym typeface="Roboto"/>
              </a:rPr>
              <a:t>It was nearby.</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lt2"/>
                </a:solidFill>
                <a:latin typeface="Roboto"/>
                <a:ea typeface="Roboto"/>
                <a:cs typeface="Roboto"/>
                <a:sym typeface="Roboto"/>
              </a:rPr>
              <a:t>The living room was on the second floor.</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lt2"/>
                </a:solidFill>
                <a:latin typeface="Roboto"/>
                <a:ea typeface="Roboto"/>
                <a:cs typeface="Roboto"/>
                <a:sym typeface="Roboto"/>
              </a:rPr>
              <a:t>She didn’t find anything she liked.</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lt2"/>
                </a:solidFill>
                <a:latin typeface="Roboto"/>
                <a:ea typeface="Roboto"/>
                <a:cs typeface="Roboto"/>
                <a:sym typeface="Roboto"/>
              </a:rPr>
              <a:t>The piano he bought was hard to get up to that floor.</a:t>
            </a:r>
            <a:endParaRPr sz="1800">
              <a:solidFill>
                <a:schemeClr val="lt2"/>
              </a:solidFill>
              <a:latin typeface="Roboto"/>
              <a:ea typeface="Roboto"/>
              <a:cs typeface="Roboto"/>
              <a:sym typeface="Roboto"/>
            </a:endParaRPr>
          </a:p>
        </p:txBody>
      </p:sp>
      <p:sp>
        <p:nvSpPr>
          <p:cNvPr id="220" name="Google Shape;220;p24"/>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Pragmatics and Discourse</a:t>
            </a:r>
            <a:endParaRPr/>
          </a:p>
        </p:txBody>
      </p:sp>
      <p:sp>
        <p:nvSpPr>
          <p:cNvPr id="221" name="Google Shape;221;p24"/>
          <p:cNvSpPr txBox="1"/>
          <p:nvPr>
            <p:ph idx="1" type="body"/>
          </p:nvPr>
        </p:nvSpPr>
        <p:spPr>
          <a:xfrm>
            <a:off x="226075" y="1465800"/>
            <a:ext cx="2808000" cy="351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Pragmatics</a:t>
            </a:r>
            <a:r>
              <a:rPr lang="en" sz="1800"/>
              <a:t>: non-sentence-local meaning.</a:t>
            </a:r>
            <a:endParaRPr sz="1800"/>
          </a:p>
          <a:p>
            <a:pPr indent="0" lvl="0" marL="0" rtl="0" algn="l">
              <a:spcBef>
                <a:spcPts val="1200"/>
              </a:spcBef>
              <a:spcAft>
                <a:spcPts val="0"/>
              </a:spcAft>
              <a:buNone/>
            </a:pPr>
            <a:r>
              <a:rPr b="1" lang="en" sz="1800"/>
              <a:t>Discourse</a:t>
            </a:r>
            <a:r>
              <a:rPr lang="en" sz="1800"/>
              <a:t>: structures in a sequence of sentences.</a:t>
            </a:r>
            <a:endParaRPr sz="1800"/>
          </a:p>
          <a:p>
            <a:pPr indent="-342900" lvl="0" marL="457200" rtl="0" algn="l">
              <a:spcBef>
                <a:spcPts val="1200"/>
              </a:spcBef>
              <a:spcAft>
                <a:spcPts val="0"/>
              </a:spcAft>
              <a:buSzPts val="1800"/>
              <a:buChar char="●"/>
            </a:pPr>
            <a:r>
              <a:rPr lang="en" sz="1800"/>
              <a:t>Documents, dialogues, etc.</a:t>
            </a:r>
            <a:endParaRPr sz="1800"/>
          </a:p>
        </p:txBody>
      </p:sp>
      <p:sp>
        <p:nvSpPr>
          <p:cNvPr id="222" name="Google Shape;222;p2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24"/>
          <p:cNvSpPr txBox="1"/>
          <p:nvPr/>
        </p:nvSpPr>
        <p:spPr>
          <a:xfrm>
            <a:off x="61946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3"/>
              </a:rPr>
              <a:t>An example from Chap. 22 of SLP</a:t>
            </a:r>
            <a:endParaRPr sz="1000">
              <a:solidFill>
                <a:schemeClr val="lt2"/>
              </a:solidFill>
              <a:latin typeface="Roboto"/>
              <a:ea typeface="Roboto"/>
              <a:cs typeface="Roboto"/>
              <a:sym typeface="Roboto"/>
            </a:endParaRPr>
          </a:p>
        </p:txBody>
      </p:sp>
      <p:sp>
        <p:nvSpPr>
          <p:cNvPr id="224" name="Google Shape;224;p24"/>
          <p:cNvSpPr txBox="1"/>
          <p:nvPr/>
        </p:nvSpPr>
        <p:spPr>
          <a:xfrm>
            <a:off x="3498325" y="1094100"/>
            <a:ext cx="55311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accent1"/>
                </a:solidFill>
                <a:latin typeface="Roboto"/>
                <a:ea typeface="Roboto"/>
                <a:cs typeface="Roboto"/>
                <a:sym typeface="Roboto"/>
              </a:rPr>
              <a:t>John</a:t>
            </a:r>
            <a:r>
              <a:rPr lang="en" sz="1800">
                <a:solidFill>
                  <a:schemeClr val="lt2"/>
                </a:solidFill>
                <a:latin typeface="Roboto"/>
                <a:ea typeface="Roboto"/>
                <a:cs typeface="Roboto"/>
                <a:sym typeface="Roboto"/>
              </a:rPr>
              <a:t> wanted to buy a piano for his </a:t>
            </a:r>
            <a:r>
              <a:rPr lang="en" sz="1800">
                <a:solidFill>
                  <a:schemeClr val="accent3"/>
                </a:solidFill>
                <a:latin typeface="Roboto"/>
                <a:ea typeface="Roboto"/>
                <a:cs typeface="Roboto"/>
                <a:sym typeface="Roboto"/>
              </a:rPr>
              <a:t>living room</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accent2"/>
                </a:solidFill>
                <a:latin typeface="Roboto"/>
                <a:ea typeface="Roboto"/>
                <a:cs typeface="Roboto"/>
                <a:sym typeface="Roboto"/>
              </a:rPr>
              <a:t>Jenny</a:t>
            </a:r>
            <a:r>
              <a:rPr lang="en" sz="1800">
                <a:solidFill>
                  <a:schemeClr val="lt2"/>
                </a:solidFill>
                <a:latin typeface="Roboto"/>
                <a:ea typeface="Roboto"/>
                <a:cs typeface="Roboto"/>
                <a:sym typeface="Roboto"/>
              </a:rPr>
              <a:t> also wanted to buy a piano.</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accent1"/>
                </a:solidFill>
                <a:latin typeface="Roboto"/>
                <a:ea typeface="Roboto"/>
                <a:cs typeface="Roboto"/>
                <a:sym typeface="Roboto"/>
              </a:rPr>
              <a:t>He</a:t>
            </a:r>
            <a:r>
              <a:rPr lang="en" sz="1800">
                <a:solidFill>
                  <a:schemeClr val="lt2"/>
                </a:solidFill>
                <a:latin typeface="Roboto"/>
                <a:ea typeface="Roboto"/>
                <a:cs typeface="Roboto"/>
                <a:sym typeface="Roboto"/>
              </a:rPr>
              <a:t> went to the </a:t>
            </a:r>
            <a:r>
              <a:rPr lang="en" sz="1800">
                <a:solidFill>
                  <a:schemeClr val="accent5"/>
                </a:solidFill>
                <a:latin typeface="Roboto"/>
                <a:ea typeface="Roboto"/>
                <a:cs typeface="Roboto"/>
                <a:sym typeface="Roboto"/>
              </a:rPr>
              <a:t>piano store</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accent5"/>
                </a:solidFill>
                <a:latin typeface="Roboto"/>
                <a:ea typeface="Roboto"/>
                <a:cs typeface="Roboto"/>
                <a:sym typeface="Roboto"/>
              </a:rPr>
              <a:t>It</a:t>
            </a:r>
            <a:r>
              <a:rPr lang="en" sz="1800">
                <a:solidFill>
                  <a:schemeClr val="lt2"/>
                </a:solidFill>
                <a:latin typeface="Roboto"/>
                <a:ea typeface="Roboto"/>
                <a:cs typeface="Roboto"/>
                <a:sym typeface="Roboto"/>
              </a:rPr>
              <a:t> was nearby.</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lt2"/>
                </a:solidFill>
                <a:latin typeface="Roboto"/>
                <a:ea typeface="Roboto"/>
                <a:cs typeface="Roboto"/>
                <a:sym typeface="Roboto"/>
              </a:rPr>
              <a:t>The </a:t>
            </a:r>
            <a:r>
              <a:rPr lang="en" sz="1800">
                <a:solidFill>
                  <a:schemeClr val="accent3"/>
                </a:solidFill>
                <a:latin typeface="Roboto"/>
                <a:ea typeface="Roboto"/>
                <a:cs typeface="Roboto"/>
                <a:sym typeface="Roboto"/>
              </a:rPr>
              <a:t>living room</a:t>
            </a:r>
            <a:r>
              <a:rPr lang="en" sz="1800">
                <a:solidFill>
                  <a:schemeClr val="lt2"/>
                </a:solidFill>
                <a:latin typeface="Roboto"/>
                <a:ea typeface="Roboto"/>
                <a:cs typeface="Roboto"/>
                <a:sym typeface="Roboto"/>
              </a:rPr>
              <a:t> was on the </a:t>
            </a:r>
            <a:r>
              <a:rPr lang="en" sz="1800">
                <a:solidFill>
                  <a:schemeClr val="accent6"/>
                </a:solidFill>
                <a:latin typeface="Roboto"/>
                <a:ea typeface="Roboto"/>
                <a:cs typeface="Roboto"/>
                <a:sym typeface="Roboto"/>
              </a:rPr>
              <a:t>second floor</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accent2"/>
                </a:solidFill>
                <a:latin typeface="Roboto"/>
                <a:ea typeface="Roboto"/>
                <a:cs typeface="Roboto"/>
                <a:sym typeface="Roboto"/>
              </a:rPr>
              <a:t>She</a:t>
            </a:r>
            <a:r>
              <a:rPr lang="en" sz="1800">
                <a:solidFill>
                  <a:schemeClr val="lt2"/>
                </a:solidFill>
                <a:latin typeface="Roboto"/>
                <a:ea typeface="Roboto"/>
                <a:cs typeface="Roboto"/>
                <a:sym typeface="Roboto"/>
              </a:rPr>
              <a:t> didn’t find anything </a:t>
            </a:r>
            <a:r>
              <a:rPr lang="en" sz="1800">
                <a:solidFill>
                  <a:schemeClr val="accent2"/>
                </a:solidFill>
                <a:latin typeface="Roboto"/>
                <a:ea typeface="Roboto"/>
                <a:cs typeface="Roboto"/>
                <a:sym typeface="Roboto"/>
              </a:rPr>
              <a:t>she</a:t>
            </a:r>
            <a:r>
              <a:rPr lang="en" sz="1800">
                <a:solidFill>
                  <a:schemeClr val="lt2"/>
                </a:solidFill>
                <a:latin typeface="Roboto"/>
                <a:ea typeface="Roboto"/>
                <a:cs typeface="Roboto"/>
                <a:sym typeface="Roboto"/>
              </a:rPr>
              <a:t> liked.</a:t>
            </a:r>
            <a:endParaRPr sz="18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lt2"/>
                </a:solidFill>
                <a:latin typeface="Roboto"/>
                <a:ea typeface="Roboto"/>
                <a:cs typeface="Roboto"/>
                <a:sym typeface="Roboto"/>
              </a:rPr>
              <a:t>The piano </a:t>
            </a:r>
            <a:r>
              <a:rPr lang="en" sz="1800">
                <a:solidFill>
                  <a:schemeClr val="accent1"/>
                </a:solidFill>
                <a:latin typeface="Roboto"/>
                <a:ea typeface="Roboto"/>
                <a:cs typeface="Roboto"/>
                <a:sym typeface="Roboto"/>
              </a:rPr>
              <a:t>he</a:t>
            </a:r>
            <a:r>
              <a:rPr lang="en" sz="1800">
                <a:solidFill>
                  <a:schemeClr val="lt2"/>
                </a:solidFill>
                <a:latin typeface="Roboto"/>
                <a:ea typeface="Roboto"/>
                <a:cs typeface="Roboto"/>
                <a:sym typeface="Roboto"/>
              </a:rPr>
              <a:t> bought was hard to get up to </a:t>
            </a:r>
            <a:r>
              <a:rPr lang="en" sz="1800">
                <a:solidFill>
                  <a:schemeClr val="accent6"/>
                </a:solidFill>
                <a:latin typeface="Roboto"/>
                <a:ea typeface="Roboto"/>
                <a:cs typeface="Roboto"/>
                <a:sym typeface="Roboto"/>
              </a:rPr>
              <a:t>that floor</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p:txBody>
      </p:sp>
      <p:grpSp>
        <p:nvGrpSpPr>
          <p:cNvPr id="225" name="Google Shape;225;p24"/>
          <p:cNvGrpSpPr/>
          <p:nvPr/>
        </p:nvGrpSpPr>
        <p:grpSpPr>
          <a:xfrm>
            <a:off x="3345080" y="1314250"/>
            <a:ext cx="1231116" cy="2411000"/>
            <a:chOff x="3345080" y="1314250"/>
            <a:chExt cx="1231116" cy="2411000"/>
          </a:xfrm>
        </p:grpSpPr>
        <p:sp>
          <p:nvSpPr>
            <p:cNvPr id="226" name="Google Shape;226;p24"/>
            <p:cNvSpPr/>
            <p:nvPr/>
          </p:nvSpPr>
          <p:spPr>
            <a:xfrm>
              <a:off x="3345080" y="1314250"/>
              <a:ext cx="228900" cy="784750"/>
            </a:xfrm>
            <a:custGeom>
              <a:rect b="b" l="l" r="r" t="t"/>
              <a:pathLst>
                <a:path extrusionOk="0" h="31390" w="9156">
                  <a:moveTo>
                    <a:pt x="9156" y="0"/>
                  </a:moveTo>
                  <a:cubicBezTo>
                    <a:pt x="7643" y="3089"/>
                    <a:pt x="394" y="13299"/>
                    <a:pt x="79" y="18531"/>
                  </a:cubicBezTo>
                  <a:cubicBezTo>
                    <a:pt x="-236" y="23763"/>
                    <a:pt x="6067" y="29247"/>
                    <a:pt x="7265" y="31390"/>
                  </a:cubicBezTo>
                </a:path>
              </a:pathLst>
            </a:custGeom>
            <a:noFill/>
            <a:ln cap="flat" cmpd="sng" w="38100">
              <a:solidFill>
                <a:schemeClr val="accent1"/>
              </a:solidFill>
              <a:prstDash val="solid"/>
              <a:round/>
              <a:headEnd len="med" w="med" type="none"/>
              <a:tailEnd len="med" w="med" type="triangle"/>
            </a:ln>
          </p:spPr>
        </p:sp>
        <p:sp>
          <p:nvSpPr>
            <p:cNvPr id="227" name="Google Shape;227;p24"/>
            <p:cNvSpPr/>
            <p:nvPr/>
          </p:nvSpPr>
          <p:spPr>
            <a:xfrm>
              <a:off x="3355546" y="2203000"/>
              <a:ext cx="1220650" cy="1522250"/>
            </a:xfrm>
            <a:custGeom>
              <a:rect b="b" l="l" r="r" t="t"/>
              <a:pathLst>
                <a:path extrusionOk="0" h="60890" w="48826">
                  <a:moveTo>
                    <a:pt x="7224" y="0"/>
                  </a:moveTo>
                  <a:cubicBezTo>
                    <a:pt x="6405" y="7501"/>
                    <a:pt x="-4626" y="34858"/>
                    <a:pt x="2308" y="45006"/>
                  </a:cubicBezTo>
                  <a:cubicBezTo>
                    <a:pt x="9242" y="55154"/>
                    <a:pt x="41073" y="58243"/>
                    <a:pt x="48826" y="60890"/>
                  </a:cubicBezTo>
                </a:path>
              </a:pathLst>
            </a:custGeom>
            <a:noFill/>
            <a:ln cap="flat" cmpd="sng" w="38100">
              <a:solidFill>
                <a:schemeClr val="accent1"/>
              </a:solidFill>
              <a:prstDash val="solid"/>
              <a:round/>
              <a:headEnd len="med" w="med" type="none"/>
              <a:tailEnd len="med" w="med" type="triangle"/>
            </a:ln>
          </p:spPr>
        </p:sp>
      </p:grpSp>
      <p:sp>
        <p:nvSpPr>
          <p:cNvPr id="228" name="Google Shape;228;p24"/>
          <p:cNvSpPr/>
          <p:nvPr/>
        </p:nvSpPr>
        <p:spPr>
          <a:xfrm>
            <a:off x="3867075" y="2335375"/>
            <a:ext cx="1768075" cy="424975"/>
          </a:xfrm>
          <a:custGeom>
            <a:rect b="b" l="l" r="r" t="t"/>
            <a:pathLst>
              <a:path extrusionOk="0" h="16999" w="70723">
                <a:moveTo>
                  <a:pt x="70723" y="0"/>
                </a:moveTo>
                <a:cubicBezTo>
                  <a:pt x="65239" y="2774"/>
                  <a:pt x="49607" y="14750"/>
                  <a:pt x="37820" y="16641"/>
                </a:cubicBezTo>
                <a:cubicBezTo>
                  <a:pt x="26033" y="18532"/>
                  <a:pt x="6303" y="12229"/>
                  <a:pt x="0" y="11346"/>
                </a:cubicBezTo>
              </a:path>
            </a:pathLst>
          </a:custGeom>
          <a:noFill/>
          <a:ln cap="flat" cmpd="sng" w="38100">
            <a:solidFill>
              <a:schemeClr val="accent5"/>
            </a:solidFill>
            <a:prstDash val="solid"/>
            <a:round/>
            <a:headEnd len="med" w="med" type="none"/>
            <a:tailEnd len="med" w="med" type="triangle"/>
          </a:ln>
        </p:spPr>
      </p:sp>
      <p:sp>
        <p:nvSpPr>
          <p:cNvPr id="229" name="Google Shape;229;p24"/>
          <p:cNvSpPr/>
          <p:nvPr/>
        </p:nvSpPr>
        <p:spPr>
          <a:xfrm>
            <a:off x="5238050" y="1541150"/>
            <a:ext cx="2590650" cy="1465525"/>
          </a:xfrm>
          <a:custGeom>
            <a:rect b="b" l="l" r="r" t="t"/>
            <a:pathLst>
              <a:path extrusionOk="0" h="58621" w="103626">
                <a:moveTo>
                  <a:pt x="103626" y="0"/>
                </a:moveTo>
                <a:cubicBezTo>
                  <a:pt x="93856" y="7627"/>
                  <a:pt x="62277" y="35992"/>
                  <a:pt x="45006" y="45762"/>
                </a:cubicBezTo>
                <a:cubicBezTo>
                  <a:pt x="27735" y="55532"/>
                  <a:pt x="7501" y="56478"/>
                  <a:pt x="0" y="58621"/>
                </a:cubicBezTo>
              </a:path>
            </a:pathLst>
          </a:custGeom>
          <a:noFill/>
          <a:ln cap="flat" cmpd="sng" w="38100">
            <a:solidFill>
              <a:schemeClr val="accent3"/>
            </a:solidFill>
            <a:prstDash val="solid"/>
            <a:round/>
            <a:headEnd len="med" w="med" type="none"/>
            <a:tailEnd len="med" w="med" type="triangle"/>
          </a:ln>
        </p:spPr>
      </p:sp>
      <p:sp>
        <p:nvSpPr>
          <p:cNvPr id="230" name="Google Shape;230;p24"/>
          <p:cNvSpPr/>
          <p:nvPr/>
        </p:nvSpPr>
        <p:spPr>
          <a:xfrm>
            <a:off x="7932725" y="2997225"/>
            <a:ext cx="611400" cy="595650"/>
          </a:xfrm>
          <a:custGeom>
            <a:rect b="b" l="l" r="r" t="t"/>
            <a:pathLst>
              <a:path extrusionOk="0" h="23826" w="24456">
                <a:moveTo>
                  <a:pt x="0" y="0"/>
                </a:moveTo>
                <a:cubicBezTo>
                  <a:pt x="3656" y="1513"/>
                  <a:pt x="17901" y="5106"/>
                  <a:pt x="21935" y="9077"/>
                </a:cubicBezTo>
                <a:cubicBezTo>
                  <a:pt x="25969" y="13048"/>
                  <a:pt x="23826" y="21368"/>
                  <a:pt x="24204" y="23826"/>
                </a:cubicBezTo>
              </a:path>
            </a:pathLst>
          </a:custGeom>
          <a:noFill/>
          <a:ln cap="flat" cmpd="sng" w="38100">
            <a:solidFill>
              <a:schemeClr val="accent6"/>
            </a:solidFill>
            <a:prstDash val="solid"/>
            <a:round/>
            <a:headEnd len="med" w="med" type="none"/>
            <a:tailEnd len="med" w="med" type="triangle"/>
          </a:ln>
        </p:spPr>
      </p:sp>
      <p:grpSp>
        <p:nvGrpSpPr>
          <p:cNvPr id="231" name="Google Shape;231;p24"/>
          <p:cNvGrpSpPr/>
          <p:nvPr/>
        </p:nvGrpSpPr>
        <p:grpSpPr>
          <a:xfrm>
            <a:off x="3933275" y="1768075"/>
            <a:ext cx="2201500" cy="1527833"/>
            <a:chOff x="3933275" y="1768075"/>
            <a:chExt cx="2201500" cy="1527833"/>
          </a:xfrm>
        </p:grpSpPr>
        <p:sp>
          <p:nvSpPr>
            <p:cNvPr id="232" name="Google Shape;232;p24"/>
            <p:cNvSpPr/>
            <p:nvPr/>
          </p:nvSpPr>
          <p:spPr>
            <a:xfrm>
              <a:off x="3933275" y="1768075"/>
              <a:ext cx="633200" cy="1484425"/>
            </a:xfrm>
            <a:custGeom>
              <a:rect b="b" l="l" r="r" t="t"/>
              <a:pathLst>
                <a:path extrusionOk="0" h="59377" w="25328">
                  <a:moveTo>
                    <a:pt x="13993" y="0"/>
                  </a:moveTo>
                  <a:cubicBezTo>
                    <a:pt x="15821" y="4602"/>
                    <a:pt x="27293" y="17713"/>
                    <a:pt x="24961" y="27609"/>
                  </a:cubicBezTo>
                  <a:cubicBezTo>
                    <a:pt x="22629" y="37505"/>
                    <a:pt x="4160" y="54082"/>
                    <a:pt x="0" y="59377"/>
                  </a:cubicBezTo>
                </a:path>
              </a:pathLst>
            </a:custGeom>
            <a:noFill/>
            <a:ln cap="flat" cmpd="sng" w="38100">
              <a:solidFill>
                <a:schemeClr val="accent2"/>
              </a:solidFill>
              <a:prstDash val="solid"/>
              <a:round/>
              <a:headEnd len="med" w="med" type="none"/>
              <a:tailEnd len="med" w="med" type="triangle"/>
            </a:ln>
          </p:spPr>
        </p:sp>
        <p:sp>
          <p:nvSpPr>
            <p:cNvPr id="233" name="Google Shape;233;p24"/>
            <p:cNvSpPr/>
            <p:nvPr/>
          </p:nvSpPr>
          <p:spPr>
            <a:xfrm>
              <a:off x="4099600" y="3075833"/>
              <a:ext cx="2035175" cy="220075"/>
            </a:xfrm>
            <a:custGeom>
              <a:rect b="b" l="l" r="r" t="t"/>
              <a:pathLst>
                <a:path extrusionOk="0" h="8803" w="81407">
                  <a:moveTo>
                    <a:pt x="0" y="6532"/>
                  </a:moveTo>
                  <a:cubicBezTo>
                    <a:pt x="7951" y="5459"/>
                    <a:pt x="34140" y="-284"/>
                    <a:pt x="47708" y="95"/>
                  </a:cubicBezTo>
                  <a:cubicBezTo>
                    <a:pt x="61276" y="474"/>
                    <a:pt x="75791" y="7353"/>
                    <a:pt x="81407" y="8804"/>
                  </a:cubicBezTo>
                </a:path>
              </a:pathLst>
            </a:custGeom>
            <a:noFill/>
            <a:ln cap="flat" cmpd="sng" w="38100">
              <a:solidFill>
                <a:schemeClr val="accent2"/>
              </a:solidFill>
              <a:prstDash val="solid"/>
              <a:round/>
              <a:headEnd len="med" w="med" type="none"/>
              <a:tailEnd len="med" w="med" type="triangle"/>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are NLP applications?</a:t>
            </a:r>
            <a:endParaRPr/>
          </a:p>
        </p:txBody>
      </p:sp>
      <p:sp>
        <p:nvSpPr>
          <p:cNvPr id="239" name="Google Shape;239;p2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Sentiment Analysis</a:t>
            </a:r>
            <a:endParaRPr sz="2000"/>
          </a:p>
          <a:p>
            <a:pPr indent="-355600" lvl="0" marL="457200" rtl="0" algn="l">
              <a:spcBef>
                <a:spcPts val="0"/>
              </a:spcBef>
              <a:spcAft>
                <a:spcPts val="0"/>
              </a:spcAft>
              <a:buSzPts val="2000"/>
              <a:buChar char="●"/>
            </a:pPr>
            <a:r>
              <a:rPr lang="en" sz="2000"/>
              <a:t>Information Extraction</a:t>
            </a:r>
            <a:endParaRPr sz="2000"/>
          </a:p>
          <a:p>
            <a:pPr indent="-355600" lvl="0" marL="457200" rtl="0" algn="l">
              <a:spcBef>
                <a:spcPts val="0"/>
              </a:spcBef>
              <a:spcAft>
                <a:spcPts val="0"/>
              </a:spcAft>
              <a:buSzPts val="2000"/>
              <a:buChar char="●"/>
            </a:pPr>
            <a:r>
              <a:rPr lang="en" sz="2000"/>
              <a:t>Machine Translation</a:t>
            </a:r>
            <a:endParaRPr sz="2000"/>
          </a:p>
          <a:p>
            <a:pPr indent="-355600" lvl="0" marL="457200" rtl="0" algn="l">
              <a:spcBef>
                <a:spcPts val="0"/>
              </a:spcBef>
              <a:spcAft>
                <a:spcPts val="0"/>
              </a:spcAft>
              <a:buSzPts val="2000"/>
              <a:buChar char="●"/>
            </a:pPr>
            <a:r>
              <a:rPr lang="en" sz="2000"/>
              <a:t>Summarization</a:t>
            </a:r>
            <a:endParaRPr sz="2000"/>
          </a:p>
          <a:p>
            <a:pPr indent="-355600" lvl="0" marL="457200" rtl="0" algn="l">
              <a:spcBef>
                <a:spcPts val="0"/>
              </a:spcBef>
              <a:spcAft>
                <a:spcPts val="0"/>
              </a:spcAft>
              <a:buSzPts val="2000"/>
              <a:buChar char="●"/>
            </a:pPr>
            <a:r>
              <a:rPr lang="en" sz="2000"/>
              <a:t>Image Captioning</a:t>
            </a:r>
            <a:endParaRPr sz="2000"/>
          </a:p>
          <a:p>
            <a:pPr indent="-355600" lvl="0" marL="457200" rtl="0" algn="l">
              <a:spcBef>
                <a:spcPts val="0"/>
              </a:spcBef>
              <a:spcAft>
                <a:spcPts val="0"/>
              </a:spcAft>
              <a:buSzPts val="2000"/>
              <a:buChar char="●"/>
            </a:pPr>
            <a:r>
              <a:rPr lang="en" sz="2000"/>
              <a:t>Dialogue (Conversation agent)</a:t>
            </a:r>
            <a:endParaRPr sz="2000"/>
          </a:p>
          <a:p>
            <a:pPr indent="-355600" lvl="0" marL="457200" rtl="0" algn="l">
              <a:spcBef>
                <a:spcPts val="0"/>
              </a:spcBef>
              <a:spcAft>
                <a:spcPts val="0"/>
              </a:spcAft>
              <a:buSzPts val="2000"/>
              <a:buChar char="●"/>
            </a:pPr>
            <a:r>
              <a:rPr lang="en" sz="2000"/>
              <a:t>Question Answering</a:t>
            </a:r>
            <a:endParaRPr sz="2000"/>
          </a:p>
        </p:txBody>
      </p:sp>
      <p:sp>
        <p:nvSpPr>
          <p:cNvPr id="240" name="Google Shape;240;p2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Sentiment Analysis</a:t>
            </a:r>
            <a:endParaRPr/>
          </a:p>
        </p:txBody>
      </p:sp>
      <p:sp>
        <p:nvSpPr>
          <p:cNvPr id="246" name="Google Shape;246;p26"/>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Categorize whether the entire text is </a:t>
            </a:r>
            <a:r>
              <a:rPr b="1" lang="en" sz="1800"/>
              <a:t>positive</a:t>
            </a:r>
            <a:r>
              <a:rPr lang="en" sz="1800"/>
              <a:t> or </a:t>
            </a:r>
            <a:r>
              <a:rPr b="1" lang="en" sz="1800"/>
              <a:t>negative</a:t>
            </a:r>
            <a:r>
              <a:rPr lang="en" sz="1800"/>
              <a:t>.</a:t>
            </a:r>
            <a:endParaRPr sz="1800"/>
          </a:p>
          <a:p>
            <a:pPr indent="-342900" lvl="0" marL="457200" rtl="0" algn="l">
              <a:spcBef>
                <a:spcPts val="1200"/>
              </a:spcBef>
              <a:spcAft>
                <a:spcPts val="0"/>
              </a:spcAft>
              <a:buSzPts val="1800"/>
              <a:buChar char="●"/>
            </a:pPr>
            <a:r>
              <a:rPr lang="en" sz="1800"/>
              <a:t>Many variations:</a:t>
            </a:r>
            <a:endParaRPr sz="1800"/>
          </a:p>
          <a:p>
            <a:pPr indent="-342900" lvl="1" marL="914400" rtl="0" algn="l">
              <a:spcBef>
                <a:spcPts val="0"/>
              </a:spcBef>
              <a:spcAft>
                <a:spcPts val="0"/>
              </a:spcAft>
              <a:buSzPts val="1800"/>
              <a:buChar char="○"/>
            </a:pPr>
            <a:r>
              <a:rPr lang="en" sz="1800"/>
              <a:t>5-star ranking.</a:t>
            </a:r>
            <a:endParaRPr sz="1800"/>
          </a:p>
          <a:p>
            <a:pPr indent="-342900" lvl="1" marL="914400" rtl="0" algn="l">
              <a:spcBef>
                <a:spcPts val="0"/>
              </a:spcBef>
              <a:spcAft>
                <a:spcPts val="0"/>
              </a:spcAft>
              <a:buSzPts val="1800"/>
              <a:buChar char="○"/>
            </a:pPr>
            <a:r>
              <a:rPr lang="en" sz="1800"/>
              <a:t>Summary of opinion.</a:t>
            </a:r>
            <a:endParaRPr sz="1800"/>
          </a:p>
        </p:txBody>
      </p:sp>
      <p:sp>
        <p:nvSpPr>
          <p:cNvPr id="247" name="Google Shape;247;p2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8" name="Google Shape;248;p26"/>
          <p:cNvPicPr preferRelativeResize="0"/>
          <p:nvPr/>
        </p:nvPicPr>
        <p:blipFill>
          <a:blip r:embed="rId3">
            <a:alphaModFix/>
          </a:blip>
          <a:stretch>
            <a:fillRect/>
          </a:stretch>
        </p:blipFill>
        <p:spPr>
          <a:xfrm>
            <a:off x="4009428" y="152400"/>
            <a:ext cx="4294135" cy="4838702"/>
          </a:xfrm>
          <a:prstGeom prst="rect">
            <a:avLst/>
          </a:prstGeom>
          <a:noFill/>
          <a:ln>
            <a:noFill/>
          </a:ln>
        </p:spPr>
      </p:pic>
      <p:sp>
        <p:nvSpPr>
          <p:cNvPr id="249" name="Google Shape;249;p26"/>
          <p:cNvSpPr txBox="1"/>
          <p:nvPr/>
        </p:nvSpPr>
        <p:spPr>
          <a:xfrm>
            <a:off x="61946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An example from Amazon.</a:t>
            </a:r>
            <a:endParaRPr sz="1000">
              <a:solidFill>
                <a:schemeClr val="lt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Information Extraction</a:t>
            </a:r>
            <a:endParaRPr/>
          </a:p>
        </p:txBody>
      </p:sp>
      <p:sp>
        <p:nvSpPr>
          <p:cNvPr id="255" name="Google Shape;255;p2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Identify </a:t>
            </a:r>
            <a:r>
              <a:rPr b="1" lang="en" sz="1800"/>
              <a:t>facts</a:t>
            </a:r>
            <a:r>
              <a:rPr lang="en" sz="1800"/>
              <a:t> from documents or semi-structured text and transfer them as </a:t>
            </a:r>
            <a:r>
              <a:rPr b="1" lang="en" sz="1800"/>
              <a:t>structures</a:t>
            </a:r>
            <a:r>
              <a:rPr lang="en" sz="1800"/>
              <a:t>.</a:t>
            </a:r>
            <a:endParaRPr sz="1800"/>
          </a:p>
          <a:p>
            <a:pPr indent="-342900" lvl="0" marL="457200" rtl="0" algn="l">
              <a:spcBef>
                <a:spcPts val="1200"/>
              </a:spcBef>
              <a:spcAft>
                <a:spcPts val="0"/>
              </a:spcAft>
              <a:buSzPts val="1800"/>
              <a:buChar char="●"/>
            </a:pPr>
            <a:r>
              <a:rPr lang="en" sz="1800"/>
              <a:t>Usually structured as triples, e.g.,  </a:t>
            </a:r>
            <a:r>
              <a:rPr b="1" lang="en" sz="1800"/>
              <a:t>(subject, predicate, object)</a:t>
            </a:r>
            <a:r>
              <a:rPr lang="en" sz="1800"/>
              <a:t> = </a:t>
            </a:r>
            <a:r>
              <a:rPr b="1" lang="en" sz="1800"/>
              <a:t>(head, relation tail)</a:t>
            </a:r>
            <a:r>
              <a:rPr lang="en" sz="1800"/>
              <a:t>.</a:t>
            </a:r>
            <a:endParaRPr sz="1800"/>
          </a:p>
        </p:txBody>
      </p:sp>
      <p:sp>
        <p:nvSpPr>
          <p:cNvPr id="256" name="Google Shape;256;p2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27"/>
          <p:cNvSpPr txBox="1"/>
          <p:nvPr/>
        </p:nvSpPr>
        <p:spPr>
          <a:xfrm>
            <a:off x="61946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3"/>
              </a:rPr>
              <a:t>Wikipedia</a:t>
            </a:r>
            <a:endParaRPr sz="1000">
              <a:solidFill>
                <a:schemeClr val="lt2"/>
              </a:solidFill>
              <a:latin typeface="Roboto"/>
              <a:ea typeface="Roboto"/>
              <a:cs typeface="Roboto"/>
              <a:sym typeface="Roboto"/>
            </a:endParaRPr>
          </a:p>
        </p:txBody>
      </p:sp>
      <p:pic>
        <p:nvPicPr>
          <p:cNvPr id="258" name="Google Shape;258;p27"/>
          <p:cNvPicPr preferRelativeResize="0"/>
          <p:nvPr/>
        </p:nvPicPr>
        <p:blipFill>
          <a:blip r:embed="rId4">
            <a:alphaModFix/>
          </a:blip>
          <a:stretch>
            <a:fillRect/>
          </a:stretch>
        </p:blipFill>
        <p:spPr>
          <a:xfrm>
            <a:off x="3450825" y="107025"/>
            <a:ext cx="5621427" cy="4059626"/>
          </a:xfrm>
          <a:prstGeom prst="rect">
            <a:avLst/>
          </a:prstGeom>
          <a:noFill/>
          <a:ln>
            <a:noFill/>
          </a:ln>
        </p:spPr>
      </p:pic>
      <p:grpSp>
        <p:nvGrpSpPr>
          <p:cNvPr id="259" name="Google Shape;259;p27"/>
          <p:cNvGrpSpPr/>
          <p:nvPr/>
        </p:nvGrpSpPr>
        <p:grpSpPr>
          <a:xfrm>
            <a:off x="3404050" y="663975"/>
            <a:ext cx="4872075" cy="4059100"/>
            <a:chOff x="3404050" y="663975"/>
            <a:chExt cx="4872075" cy="4059100"/>
          </a:xfrm>
        </p:grpSpPr>
        <p:sp>
          <p:nvSpPr>
            <p:cNvPr id="260" name="Google Shape;260;p27"/>
            <p:cNvSpPr/>
            <p:nvPr/>
          </p:nvSpPr>
          <p:spPr>
            <a:xfrm>
              <a:off x="3404050" y="663975"/>
              <a:ext cx="776100" cy="261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7098025" y="663975"/>
              <a:ext cx="1178100" cy="261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txBox="1"/>
            <p:nvPr/>
          </p:nvSpPr>
          <p:spPr>
            <a:xfrm>
              <a:off x="4086625" y="4261375"/>
              <a:ext cx="418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r>
                <a:rPr lang="en" sz="1800">
                  <a:solidFill>
                    <a:schemeClr val="accent3"/>
                  </a:solidFill>
                  <a:latin typeface="Roboto"/>
                  <a:ea typeface="Roboto"/>
                  <a:cs typeface="Roboto"/>
                  <a:sym typeface="Roboto"/>
                </a:rPr>
                <a:t>Naomi Osaka</a:t>
              </a:r>
              <a:r>
                <a:rPr lang="en" sz="1800">
                  <a:latin typeface="Roboto"/>
                  <a:ea typeface="Roboto"/>
                  <a:cs typeface="Roboto"/>
                  <a:sym typeface="Roboto"/>
                </a:rPr>
                <a:t>, born, </a:t>
              </a:r>
              <a:r>
                <a:rPr lang="en" sz="1800">
                  <a:solidFill>
                    <a:schemeClr val="accent1"/>
                  </a:solidFill>
                  <a:latin typeface="Roboto"/>
                  <a:ea typeface="Roboto"/>
                  <a:cs typeface="Roboto"/>
                  <a:sym typeface="Roboto"/>
                </a:rPr>
                <a:t>October 16, 1997</a:t>
              </a:r>
              <a:r>
                <a:rPr lang="en" sz="1800">
                  <a:latin typeface="Roboto"/>
                  <a:ea typeface="Roboto"/>
                  <a:cs typeface="Roboto"/>
                  <a:sym typeface="Roboto"/>
                </a:rPr>
                <a:t>)</a:t>
              </a:r>
              <a:endParaRPr sz="1800">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Machine Translation</a:t>
            </a:r>
            <a:endParaRPr/>
          </a:p>
        </p:txBody>
      </p:sp>
      <p:sp>
        <p:nvSpPr>
          <p:cNvPr id="268" name="Google Shape;268;p28"/>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Sentence-to-sentence or document-to-document transfer from one language to another.</a:t>
            </a:r>
            <a:endParaRPr sz="1800"/>
          </a:p>
          <a:p>
            <a:pPr indent="-342900" lvl="0" marL="457200" rtl="0" algn="l">
              <a:spcBef>
                <a:spcPts val="1200"/>
              </a:spcBef>
              <a:spcAft>
                <a:spcPts val="0"/>
              </a:spcAft>
              <a:buSzPts val="1800"/>
              <a:buChar char="●"/>
            </a:pPr>
            <a:r>
              <a:rPr lang="en" sz="1800"/>
              <a:t>An instance of </a:t>
            </a:r>
            <a:r>
              <a:rPr b="1" lang="en" sz="1800"/>
              <a:t>conditional language model</a:t>
            </a:r>
            <a:r>
              <a:rPr lang="en" sz="1800"/>
              <a:t>, i.e., sequence-to-sequence model.</a:t>
            </a:r>
            <a:endParaRPr sz="1800"/>
          </a:p>
        </p:txBody>
      </p:sp>
      <p:sp>
        <p:nvSpPr>
          <p:cNvPr id="269" name="Google Shape;269;p2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28"/>
          <p:cNvPicPr preferRelativeResize="0"/>
          <p:nvPr/>
        </p:nvPicPr>
        <p:blipFill>
          <a:blip r:embed="rId3">
            <a:alphaModFix/>
          </a:blip>
          <a:stretch>
            <a:fillRect/>
          </a:stretch>
        </p:blipFill>
        <p:spPr>
          <a:xfrm>
            <a:off x="3382750" y="98250"/>
            <a:ext cx="4903148" cy="2389324"/>
          </a:xfrm>
          <a:prstGeom prst="rect">
            <a:avLst/>
          </a:prstGeom>
          <a:noFill/>
          <a:ln>
            <a:noFill/>
          </a:ln>
        </p:spPr>
      </p:pic>
      <p:pic>
        <p:nvPicPr>
          <p:cNvPr id="271" name="Google Shape;271;p28"/>
          <p:cNvPicPr preferRelativeResize="0"/>
          <p:nvPr/>
        </p:nvPicPr>
        <p:blipFill>
          <a:blip r:embed="rId4">
            <a:alphaModFix/>
          </a:blip>
          <a:stretch>
            <a:fillRect/>
          </a:stretch>
        </p:blipFill>
        <p:spPr>
          <a:xfrm>
            <a:off x="3382750" y="2733501"/>
            <a:ext cx="5379901" cy="2043724"/>
          </a:xfrm>
          <a:prstGeom prst="rect">
            <a:avLst/>
          </a:prstGeom>
          <a:noFill/>
          <a:ln>
            <a:noFill/>
          </a:ln>
        </p:spPr>
      </p:pic>
      <p:sp>
        <p:nvSpPr>
          <p:cNvPr id="272" name="Google Shape;272;p28"/>
          <p:cNvSpPr txBox="1"/>
          <p:nvPr/>
        </p:nvSpPr>
        <p:spPr>
          <a:xfrm>
            <a:off x="5957000" y="24875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5"/>
              </a:rPr>
              <a:t>(Google Translate)</a:t>
            </a:r>
            <a:endParaRPr sz="1000">
              <a:solidFill>
                <a:schemeClr val="lt2"/>
              </a:solidFill>
              <a:latin typeface="Roboto"/>
              <a:ea typeface="Roboto"/>
              <a:cs typeface="Roboto"/>
              <a:sym typeface="Roboto"/>
            </a:endParaRPr>
          </a:p>
        </p:txBody>
      </p:sp>
      <p:sp>
        <p:nvSpPr>
          <p:cNvPr id="273" name="Google Shape;273;p28"/>
          <p:cNvSpPr txBox="1"/>
          <p:nvPr/>
        </p:nvSpPr>
        <p:spPr>
          <a:xfrm>
            <a:off x="64337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6"/>
              </a:rPr>
              <a:t>(DeepL)</a:t>
            </a:r>
            <a:endParaRPr sz="1000">
              <a:solidFill>
                <a:schemeClr val="lt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Summarization</a:t>
            </a:r>
            <a:endParaRPr/>
          </a:p>
        </p:txBody>
      </p:sp>
      <p:sp>
        <p:nvSpPr>
          <p:cNvPr id="279" name="Google Shape;279;p29"/>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Document-to-sentence transfer.</a:t>
            </a:r>
            <a:endParaRPr sz="1800"/>
          </a:p>
          <a:p>
            <a:pPr indent="-342900" lvl="0" marL="457200" rtl="0" algn="l">
              <a:spcBef>
                <a:spcPts val="1200"/>
              </a:spcBef>
              <a:spcAft>
                <a:spcPts val="0"/>
              </a:spcAft>
              <a:buSzPts val="1800"/>
              <a:buChar char="●"/>
            </a:pPr>
            <a:r>
              <a:rPr lang="en" sz="1800"/>
              <a:t>Either </a:t>
            </a:r>
            <a:r>
              <a:rPr b="1" lang="en" sz="1800"/>
              <a:t>extractive</a:t>
            </a:r>
            <a:r>
              <a:rPr lang="en" sz="1800"/>
              <a:t> or </a:t>
            </a:r>
            <a:r>
              <a:rPr b="1" lang="en" sz="1800"/>
              <a:t>abstractive</a:t>
            </a:r>
            <a:r>
              <a:rPr lang="en" sz="1800"/>
              <a:t> summarization.</a:t>
            </a:r>
            <a:endParaRPr sz="1800"/>
          </a:p>
          <a:p>
            <a:pPr indent="-342900" lvl="0" marL="457200" rtl="0" algn="l">
              <a:spcBef>
                <a:spcPts val="0"/>
              </a:spcBef>
              <a:spcAft>
                <a:spcPts val="0"/>
              </a:spcAft>
              <a:buSzPts val="1800"/>
              <a:buChar char="●"/>
            </a:pPr>
            <a:r>
              <a:rPr lang="en" sz="1800"/>
              <a:t>An instance of </a:t>
            </a:r>
            <a:r>
              <a:rPr b="1" lang="en" sz="1800"/>
              <a:t>conditional language model</a:t>
            </a:r>
            <a:r>
              <a:rPr lang="en" sz="1800"/>
              <a:t> over long document inputs.</a:t>
            </a:r>
            <a:endParaRPr sz="1800"/>
          </a:p>
        </p:txBody>
      </p:sp>
      <p:sp>
        <p:nvSpPr>
          <p:cNvPr id="280" name="Google Shape;280;p2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29"/>
          <p:cNvPicPr preferRelativeResize="0"/>
          <p:nvPr/>
        </p:nvPicPr>
        <p:blipFill>
          <a:blip r:embed="rId3">
            <a:alphaModFix/>
          </a:blip>
          <a:stretch>
            <a:fillRect/>
          </a:stretch>
        </p:blipFill>
        <p:spPr>
          <a:xfrm>
            <a:off x="3519140" y="152400"/>
            <a:ext cx="4519346" cy="4838700"/>
          </a:xfrm>
          <a:prstGeom prst="rect">
            <a:avLst/>
          </a:prstGeom>
          <a:noFill/>
          <a:ln>
            <a:noFill/>
          </a:ln>
        </p:spPr>
      </p:pic>
      <p:sp>
        <p:nvSpPr>
          <p:cNvPr id="282" name="Google Shape;282;p29"/>
          <p:cNvSpPr txBox="1"/>
          <p:nvPr/>
        </p:nvSpPr>
        <p:spPr>
          <a:xfrm>
            <a:off x="61946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(See et al., 2017)</a:t>
            </a:r>
            <a:endParaRPr sz="1000">
              <a:solidFill>
                <a:schemeClr val="lt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0"/>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Image Captioning</a:t>
            </a:r>
            <a:endParaRPr/>
          </a:p>
        </p:txBody>
      </p:sp>
      <p:sp>
        <p:nvSpPr>
          <p:cNvPr id="288" name="Google Shape;288;p30"/>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Image to text generation.</a:t>
            </a:r>
            <a:endParaRPr sz="1800"/>
          </a:p>
          <a:p>
            <a:pPr indent="-342900" lvl="0" marL="457200" rtl="0" algn="l">
              <a:spcBef>
                <a:spcPts val="1200"/>
              </a:spcBef>
              <a:spcAft>
                <a:spcPts val="0"/>
              </a:spcAft>
              <a:buSzPts val="1800"/>
              <a:buChar char="●"/>
            </a:pPr>
            <a:r>
              <a:rPr lang="en" sz="1800"/>
              <a:t>An instance of </a:t>
            </a:r>
            <a:r>
              <a:rPr b="1" lang="en" sz="1800"/>
              <a:t>conditional language model</a:t>
            </a:r>
            <a:r>
              <a:rPr lang="en" sz="1800"/>
              <a:t> with image representation as an input.</a:t>
            </a:r>
            <a:endParaRPr sz="1800"/>
          </a:p>
          <a:p>
            <a:pPr indent="-342900" lvl="0" marL="457200" rtl="0" algn="l">
              <a:spcBef>
                <a:spcPts val="0"/>
              </a:spcBef>
              <a:spcAft>
                <a:spcPts val="0"/>
              </a:spcAft>
              <a:buSzPts val="1800"/>
              <a:buChar char="●"/>
            </a:pPr>
            <a:r>
              <a:rPr b="1" lang="en" sz="1800"/>
              <a:t>Diverse</a:t>
            </a:r>
            <a:r>
              <a:rPr lang="en" sz="1800"/>
              <a:t> explanations for each image.</a:t>
            </a:r>
            <a:endParaRPr sz="1800"/>
          </a:p>
        </p:txBody>
      </p:sp>
      <p:sp>
        <p:nvSpPr>
          <p:cNvPr id="289" name="Google Shape;289;p3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30"/>
          <p:cNvPicPr preferRelativeResize="0"/>
          <p:nvPr/>
        </p:nvPicPr>
        <p:blipFill>
          <a:blip r:embed="rId3">
            <a:alphaModFix/>
          </a:blip>
          <a:stretch>
            <a:fillRect/>
          </a:stretch>
        </p:blipFill>
        <p:spPr>
          <a:xfrm>
            <a:off x="3336100" y="1031938"/>
            <a:ext cx="5654029" cy="3079623"/>
          </a:xfrm>
          <a:prstGeom prst="rect">
            <a:avLst/>
          </a:prstGeom>
          <a:noFill/>
          <a:ln>
            <a:noFill/>
          </a:ln>
        </p:spPr>
      </p:pic>
      <p:sp>
        <p:nvSpPr>
          <p:cNvPr id="291" name="Google Shape;291;p30"/>
          <p:cNvSpPr txBox="1"/>
          <p:nvPr/>
        </p:nvSpPr>
        <p:spPr>
          <a:xfrm>
            <a:off x="61946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(Li et al., 2020)</a:t>
            </a:r>
            <a:endParaRPr sz="1000">
              <a:solidFill>
                <a:schemeClr val="lt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Dialogue</a:t>
            </a:r>
            <a:endParaRPr/>
          </a:p>
        </p:txBody>
      </p:sp>
      <p:sp>
        <p:nvSpPr>
          <p:cNvPr id="297" name="Google Shape;297;p31"/>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Text history-to-text generation with interleaved user/agent.</a:t>
            </a:r>
            <a:endParaRPr sz="1800"/>
          </a:p>
          <a:p>
            <a:pPr indent="-342900" lvl="0" marL="457200" rtl="0" algn="l">
              <a:spcBef>
                <a:spcPts val="1200"/>
              </a:spcBef>
              <a:spcAft>
                <a:spcPts val="0"/>
              </a:spcAft>
              <a:buSzPts val="1800"/>
              <a:buChar char="●"/>
            </a:pPr>
            <a:r>
              <a:rPr lang="en" sz="1800"/>
              <a:t>An instance of </a:t>
            </a:r>
            <a:r>
              <a:rPr b="1" lang="en" sz="1800"/>
              <a:t>conditional language model</a:t>
            </a:r>
            <a:r>
              <a:rPr lang="en" sz="1800"/>
              <a:t>.</a:t>
            </a:r>
            <a:endParaRPr sz="1800"/>
          </a:p>
        </p:txBody>
      </p:sp>
      <p:sp>
        <p:nvSpPr>
          <p:cNvPr id="298" name="Google Shape;298;p3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p31"/>
          <p:cNvPicPr preferRelativeResize="0"/>
          <p:nvPr/>
        </p:nvPicPr>
        <p:blipFill>
          <a:blip r:embed="rId3">
            <a:alphaModFix/>
          </a:blip>
          <a:stretch>
            <a:fillRect/>
          </a:stretch>
        </p:blipFill>
        <p:spPr>
          <a:xfrm>
            <a:off x="3440450" y="40862"/>
            <a:ext cx="3922540" cy="5061774"/>
          </a:xfrm>
          <a:prstGeom prst="rect">
            <a:avLst/>
          </a:prstGeom>
          <a:noFill/>
          <a:ln>
            <a:noFill/>
          </a:ln>
        </p:spPr>
      </p:pic>
      <p:sp>
        <p:nvSpPr>
          <p:cNvPr id="300" name="Google Shape;300;p31"/>
          <p:cNvSpPr txBox="1"/>
          <p:nvPr/>
        </p:nvSpPr>
        <p:spPr>
          <a:xfrm>
            <a:off x="61946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(Roller, 2021)</a:t>
            </a:r>
            <a:endParaRPr sz="1000">
              <a:solidFill>
                <a:schemeClr val="lt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title"/>
          </p:nvPr>
        </p:nvSpPr>
        <p:spPr>
          <a:xfrm>
            <a:off x="366000" y="738725"/>
            <a:ext cx="84120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NLP?</a:t>
            </a:r>
            <a:endParaRPr/>
          </a:p>
        </p:txBody>
      </p:sp>
      <p:sp>
        <p:nvSpPr>
          <p:cNvPr id="83" name="Google Shape;83;p1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Natural Language Processing (NLP) = Processing human language by </a:t>
            </a:r>
            <a:r>
              <a:rPr b="1" lang="en" sz="2000"/>
              <a:t>computers</a:t>
            </a:r>
            <a:r>
              <a:rPr lang="en" sz="2000"/>
              <a:t>.</a:t>
            </a:r>
            <a:endParaRPr sz="2000"/>
          </a:p>
          <a:p>
            <a:pPr indent="-355600" lvl="0" marL="457200" rtl="0" algn="l">
              <a:spcBef>
                <a:spcPts val="1200"/>
              </a:spcBef>
              <a:spcAft>
                <a:spcPts val="0"/>
              </a:spcAft>
              <a:buSzPts val="2000"/>
              <a:buChar char="●"/>
            </a:pPr>
            <a:r>
              <a:rPr lang="en" sz="2000"/>
              <a:t>Processing = {</a:t>
            </a:r>
            <a:r>
              <a:rPr b="1" lang="en" sz="2000"/>
              <a:t>analysis</a:t>
            </a:r>
            <a:r>
              <a:rPr lang="en" sz="2000"/>
              <a:t>, </a:t>
            </a:r>
            <a:r>
              <a:rPr b="1" lang="en" sz="2000"/>
              <a:t>generation</a:t>
            </a:r>
            <a:r>
              <a:rPr lang="en" sz="2000"/>
              <a:t>, </a:t>
            </a:r>
            <a:r>
              <a:rPr b="1" lang="en" sz="2000"/>
              <a:t>acquisition</a:t>
            </a:r>
            <a:r>
              <a:rPr lang="en" sz="2000"/>
              <a:t>}</a:t>
            </a:r>
            <a:endParaRPr sz="2000"/>
          </a:p>
        </p:txBody>
      </p:sp>
      <p:sp>
        <p:nvSpPr>
          <p:cNvPr id="84" name="Google Shape;84;p1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 Answering</a:t>
            </a:r>
            <a:endParaRPr/>
          </a:p>
        </p:txBody>
      </p:sp>
      <p:sp>
        <p:nvSpPr>
          <p:cNvPr id="306" name="Google Shape;306;p32"/>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Given a </a:t>
            </a:r>
            <a:r>
              <a:rPr b="1" lang="en" sz="1800"/>
              <a:t>question</a:t>
            </a:r>
            <a:r>
              <a:rPr lang="en" sz="1800"/>
              <a:t>, identify the “span” of a document as an </a:t>
            </a:r>
            <a:r>
              <a:rPr b="1" lang="en" sz="1800"/>
              <a:t>answer</a:t>
            </a:r>
            <a:r>
              <a:rPr lang="en" sz="1800"/>
              <a:t>.</a:t>
            </a:r>
            <a:endParaRPr sz="1800"/>
          </a:p>
          <a:p>
            <a:pPr indent="-342900" lvl="0" marL="457200" rtl="0" algn="l">
              <a:spcBef>
                <a:spcPts val="1200"/>
              </a:spcBef>
              <a:spcAft>
                <a:spcPts val="0"/>
              </a:spcAft>
              <a:buSzPts val="1800"/>
              <a:buChar char="●"/>
            </a:pPr>
            <a:r>
              <a:rPr lang="en" sz="1800"/>
              <a:t>Large pre-trained language model to represent a document.</a:t>
            </a:r>
            <a:endParaRPr sz="1800"/>
          </a:p>
          <a:p>
            <a:pPr indent="-342900" lvl="0" marL="457200" rtl="0" algn="l">
              <a:spcBef>
                <a:spcPts val="0"/>
              </a:spcBef>
              <a:spcAft>
                <a:spcPts val="0"/>
              </a:spcAft>
              <a:buSzPts val="1800"/>
              <a:buChar char="●"/>
            </a:pPr>
            <a:r>
              <a:rPr lang="en" sz="1800"/>
              <a:t>An instance of  </a:t>
            </a:r>
            <a:r>
              <a:rPr b="1" lang="en" sz="1800"/>
              <a:t>query-span</a:t>
            </a:r>
            <a:r>
              <a:rPr lang="en" sz="1800"/>
              <a:t> </a:t>
            </a:r>
            <a:r>
              <a:rPr b="1" lang="en" sz="1800"/>
              <a:t>model</a:t>
            </a:r>
            <a:r>
              <a:rPr lang="en" sz="1800"/>
              <a:t>.</a:t>
            </a:r>
            <a:endParaRPr sz="1800"/>
          </a:p>
        </p:txBody>
      </p:sp>
      <p:sp>
        <p:nvSpPr>
          <p:cNvPr id="307" name="Google Shape;307;p3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32"/>
          <p:cNvPicPr preferRelativeResize="0"/>
          <p:nvPr/>
        </p:nvPicPr>
        <p:blipFill>
          <a:blip r:embed="rId3">
            <a:alphaModFix/>
          </a:blip>
          <a:stretch>
            <a:fillRect/>
          </a:stretch>
        </p:blipFill>
        <p:spPr>
          <a:xfrm>
            <a:off x="4025853" y="152400"/>
            <a:ext cx="4291954" cy="4838700"/>
          </a:xfrm>
          <a:prstGeom prst="rect">
            <a:avLst/>
          </a:prstGeom>
          <a:noFill/>
          <a:ln>
            <a:noFill/>
          </a:ln>
        </p:spPr>
      </p:pic>
      <p:sp>
        <p:nvSpPr>
          <p:cNvPr id="309" name="Google Shape;309;p32"/>
          <p:cNvSpPr txBox="1"/>
          <p:nvPr/>
        </p:nvSpPr>
        <p:spPr>
          <a:xfrm>
            <a:off x="61946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(Rajpurkar, 2016)</a:t>
            </a:r>
            <a:endParaRPr sz="1000">
              <a:solidFill>
                <a:schemeClr val="lt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Chat by LMs</a:t>
            </a:r>
            <a:endParaRPr/>
          </a:p>
        </p:txBody>
      </p:sp>
      <p:sp>
        <p:nvSpPr>
          <p:cNvPr id="315" name="Google Shape;315;p33"/>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Modeling language from many texts can solve many problems.</a:t>
            </a:r>
            <a:endParaRPr sz="1800"/>
          </a:p>
          <a:p>
            <a:pPr indent="-342900" lvl="0" marL="457200" rtl="0" algn="l">
              <a:spcBef>
                <a:spcPts val="1200"/>
              </a:spcBef>
              <a:spcAft>
                <a:spcPts val="0"/>
              </a:spcAft>
              <a:buSzPts val="1800"/>
              <a:buChar char="●"/>
            </a:pPr>
            <a:r>
              <a:rPr lang="en" sz="1800"/>
              <a:t>Generalization into many problems through </a:t>
            </a:r>
            <a:r>
              <a:rPr b="1" lang="en" sz="1800"/>
              <a:t>prompting</a:t>
            </a:r>
            <a:r>
              <a:rPr lang="en" sz="1800"/>
              <a:t>.</a:t>
            </a:r>
            <a:endParaRPr sz="1800"/>
          </a:p>
        </p:txBody>
      </p:sp>
      <p:sp>
        <p:nvSpPr>
          <p:cNvPr id="316" name="Google Shape;316;p3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33"/>
          <p:cNvSpPr txBox="1"/>
          <p:nvPr/>
        </p:nvSpPr>
        <p:spPr>
          <a:xfrm>
            <a:off x="61946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3"/>
              </a:rPr>
              <a:t>https://chat.openai.com/</a:t>
            </a:r>
            <a:endParaRPr sz="1000">
              <a:solidFill>
                <a:schemeClr val="lt2"/>
              </a:solidFill>
              <a:latin typeface="Roboto"/>
              <a:ea typeface="Roboto"/>
              <a:cs typeface="Roboto"/>
              <a:sym typeface="Roboto"/>
            </a:endParaRPr>
          </a:p>
        </p:txBody>
      </p:sp>
      <p:pic>
        <p:nvPicPr>
          <p:cNvPr id="318" name="Google Shape;318;p33"/>
          <p:cNvPicPr preferRelativeResize="0"/>
          <p:nvPr/>
        </p:nvPicPr>
        <p:blipFill>
          <a:blip r:embed="rId4">
            <a:alphaModFix/>
          </a:blip>
          <a:stretch>
            <a:fillRect/>
          </a:stretch>
        </p:blipFill>
        <p:spPr>
          <a:xfrm>
            <a:off x="3354125" y="445625"/>
            <a:ext cx="5718127" cy="4109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is NLP Hard?</a:t>
            </a:r>
            <a:endParaRPr/>
          </a:p>
        </p:txBody>
      </p:sp>
      <p:sp>
        <p:nvSpPr>
          <p:cNvPr id="324" name="Google Shape;324;p3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Ambiguity</a:t>
            </a:r>
            <a:endParaRPr sz="2000"/>
          </a:p>
          <a:p>
            <a:pPr indent="-355600" lvl="0" marL="457200" rtl="0" algn="l">
              <a:spcBef>
                <a:spcPts val="0"/>
              </a:spcBef>
              <a:spcAft>
                <a:spcPts val="0"/>
              </a:spcAft>
              <a:buSzPts val="2000"/>
              <a:buChar char="●"/>
            </a:pPr>
            <a:r>
              <a:rPr lang="en" sz="2000"/>
              <a:t>Sparsity</a:t>
            </a:r>
            <a:endParaRPr sz="2000"/>
          </a:p>
          <a:p>
            <a:pPr indent="-355600" lvl="0" marL="457200" rtl="0" algn="l">
              <a:spcBef>
                <a:spcPts val="0"/>
              </a:spcBef>
              <a:spcAft>
                <a:spcPts val="0"/>
              </a:spcAft>
              <a:buSzPts val="2000"/>
              <a:buChar char="●"/>
            </a:pPr>
            <a:r>
              <a:rPr lang="en" sz="2000"/>
              <a:t>Variation</a:t>
            </a:r>
            <a:endParaRPr sz="2000"/>
          </a:p>
          <a:p>
            <a:pPr indent="-355600" lvl="0" marL="457200" rtl="0" algn="l">
              <a:spcBef>
                <a:spcPts val="0"/>
              </a:spcBef>
              <a:spcAft>
                <a:spcPts val="0"/>
              </a:spcAft>
              <a:buSzPts val="2000"/>
              <a:buChar char="●"/>
            </a:pPr>
            <a:r>
              <a:rPr lang="en" sz="2000"/>
              <a:t>Knowledge</a:t>
            </a:r>
            <a:endParaRPr sz="2000"/>
          </a:p>
        </p:txBody>
      </p:sp>
      <p:sp>
        <p:nvSpPr>
          <p:cNvPr id="325" name="Google Shape;325;p3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Ambiguity</a:t>
            </a:r>
            <a:endParaRPr/>
          </a:p>
        </p:txBody>
      </p:sp>
      <p:sp>
        <p:nvSpPr>
          <p:cNvPr id="331" name="Google Shape;331;p35"/>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Ambiguity in multiple levels, e.g., word sense, part of speech, syntax.</a:t>
            </a:r>
            <a:endParaRPr sz="1800"/>
          </a:p>
        </p:txBody>
      </p:sp>
      <p:sp>
        <p:nvSpPr>
          <p:cNvPr id="332" name="Google Shape;332;p3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35"/>
          <p:cNvPicPr preferRelativeResize="0"/>
          <p:nvPr/>
        </p:nvPicPr>
        <p:blipFill rotWithShape="1">
          <a:blip r:embed="rId3">
            <a:alphaModFix/>
          </a:blip>
          <a:srcRect b="0" l="0" r="73919" t="0"/>
          <a:stretch/>
        </p:blipFill>
        <p:spPr>
          <a:xfrm>
            <a:off x="3386050" y="1727325"/>
            <a:ext cx="1483001" cy="1688851"/>
          </a:xfrm>
          <a:prstGeom prst="rect">
            <a:avLst/>
          </a:prstGeom>
          <a:noFill/>
          <a:ln>
            <a:noFill/>
          </a:ln>
        </p:spPr>
      </p:pic>
      <p:sp>
        <p:nvSpPr>
          <p:cNvPr id="334" name="Google Shape;334;p35"/>
          <p:cNvSpPr txBox="1"/>
          <p:nvPr/>
        </p:nvSpPr>
        <p:spPr>
          <a:xfrm>
            <a:off x="5189050" y="849500"/>
            <a:ext cx="2080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I saw her duck.</a:t>
            </a:r>
            <a:endParaRPr sz="1800">
              <a:solidFill>
                <a:schemeClr val="lt2"/>
              </a:solidFill>
              <a:latin typeface="Roboto"/>
              <a:ea typeface="Roboto"/>
              <a:cs typeface="Roboto"/>
              <a:sym typeface="Roboto"/>
            </a:endParaRPr>
          </a:p>
        </p:txBody>
      </p:sp>
      <p:sp>
        <p:nvSpPr>
          <p:cNvPr id="335" name="Google Shape;335;p35"/>
          <p:cNvSpPr txBox="1"/>
          <p:nvPr/>
        </p:nvSpPr>
        <p:spPr>
          <a:xfrm>
            <a:off x="5512250" y="4723075"/>
            <a:ext cx="3011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An example from a slide by Liang Huang</a:t>
            </a:r>
            <a:endParaRPr sz="1000">
              <a:solidFill>
                <a:schemeClr val="lt2"/>
              </a:solidFill>
              <a:latin typeface="Roboto"/>
              <a:ea typeface="Roboto"/>
              <a:cs typeface="Roboto"/>
              <a:sym typeface="Roboto"/>
            </a:endParaRPr>
          </a:p>
        </p:txBody>
      </p:sp>
      <p:pic>
        <p:nvPicPr>
          <p:cNvPr id="336" name="Google Shape;336;p35"/>
          <p:cNvPicPr preferRelativeResize="0"/>
          <p:nvPr/>
        </p:nvPicPr>
        <p:blipFill rotWithShape="1">
          <a:blip r:embed="rId3">
            <a:alphaModFix/>
          </a:blip>
          <a:srcRect b="0" l="26081" r="30587" t="0"/>
          <a:stretch/>
        </p:blipFill>
        <p:spPr>
          <a:xfrm>
            <a:off x="4869050" y="1727325"/>
            <a:ext cx="2463848" cy="1688851"/>
          </a:xfrm>
          <a:prstGeom prst="rect">
            <a:avLst/>
          </a:prstGeom>
          <a:noFill/>
          <a:ln>
            <a:noFill/>
          </a:ln>
        </p:spPr>
      </p:pic>
      <p:pic>
        <p:nvPicPr>
          <p:cNvPr id="337" name="Google Shape;337;p35"/>
          <p:cNvPicPr preferRelativeResize="0"/>
          <p:nvPr/>
        </p:nvPicPr>
        <p:blipFill rotWithShape="1">
          <a:blip r:embed="rId3">
            <a:alphaModFix/>
          </a:blip>
          <a:srcRect b="0" l="69411" r="0" t="0"/>
          <a:stretch/>
        </p:blipFill>
        <p:spPr>
          <a:xfrm>
            <a:off x="7332901" y="1727325"/>
            <a:ext cx="1739352" cy="1688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Sparsity</a:t>
            </a:r>
            <a:endParaRPr/>
          </a:p>
        </p:txBody>
      </p:sp>
      <p:sp>
        <p:nvSpPr>
          <p:cNvPr id="343" name="Google Shape;343;p36"/>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u="sng">
                <a:solidFill>
                  <a:schemeClr val="hlink"/>
                </a:solidFill>
                <a:hlinkClick r:id="rId3"/>
              </a:rPr>
              <a:t>Zipf’s law</a:t>
            </a:r>
            <a:r>
              <a:rPr lang="en" sz="1800"/>
              <a:t>: rank-frequency is inversely related.</a:t>
            </a:r>
            <a:endParaRPr sz="1800"/>
          </a:p>
          <a:p>
            <a:pPr indent="-342900" lvl="0" marL="457200" rtl="0" algn="l">
              <a:spcBef>
                <a:spcPts val="1200"/>
              </a:spcBef>
              <a:spcAft>
                <a:spcPts val="0"/>
              </a:spcAft>
              <a:buSzPts val="1800"/>
              <a:buChar char="●"/>
            </a:pPr>
            <a:r>
              <a:rPr lang="en" sz="1800"/>
              <a:t>Even if we collect large data, there exist many infrequent words.</a:t>
            </a:r>
            <a:endParaRPr sz="1800"/>
          </a:p>
        </p:txBody>
      </p:sp>
      <p:sp>
        <p:nvSpPr>
          <p:cNvPr id="344" name="Google Shape;344;p3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5" name="Google Shape;345;p36"/>
          <p:cNvPicPr preferRelativeResize="0"/>
          <p:nvPr/>
        </p:nvPicPr>
        <p:blipFill>
          <a:blip r:embed="rId4">
            <a:alphaModFix/>
          </a:blip>
          <a:stretch>
            <a:fillRect/>
          </a:stretch>
        </p:blipFill>
        <p:spPr>
          <a:xfrm>
            <a:off x="4616137" y="85950"/>
            <a:ext cx="3674652" cy="2211801"/>
          </a:xfrm>
          <a:prstGeom prst="rect">
            <a:avLst/>
          </a:prstGeom>
          <a:noFill/>
          <a:ln>
            <a:noFill/>
          </a:ln>
        </p:spPr>
      </p:pic>
      <p:pic>
        <p:nvPicPr>
          <p:cNvPr id="346" name="Google Shape;346;p36"/>
          <p:cNvPicPr preferRelativeResize="0"/>
          <p:nvPr/>
        </p:nvPicPr>
        <p:blipFill>
          <a:blip r:embed="rId5">
            <a:alphaModFix/>
          </a:blip>
          <a:stretch>
            <a:fillRect/>
          </a:stretch>
        </p:blipFill>
        <p:spPr>
          <a:xfrm>
            <a:off x="4739900" y="2343517"/>
            <a:ext cx="3427127" cy="2495183"/>
          </a:xfrm>
          <a:prstGeom prst="rect">
            <a:avLst/>
          </a:prstGeom>
          <a:noFill/>
          <a:ln>
            <a:noFill/>
          </a:ln>
        </p:spPr>
      </p:pic>
      <p:sp>
        <p:nvSpPr>
          <p:cNvPr id="347" name="Google Shape;347;p36"/>
          <p:cNvSpPr txBox="1"/>
          <p:nvPr/>
        </p:nvSpPr>
        <p:spPr>
          <a:xfrm>
            <a:off x="5512250" y="4723075"/>
            <a:ext cx="3011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6"/>
              </a:rPr>
              <a:t>Table and plot from Edinburgh NLP slide.</a:t>
            </a:r>
            <a:endParaRPr sz="10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Variation</a:t>
            </a:r>
            <a:endParaRPr/>
          </a:p>
        </p:txBody>
      </p:sp>
      <p:sp>
        <p:nvSpPr>
          <p:cNvPr id="353" name="Google Shape;353;p3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Many variations when conveying information by language.</a:t>
            </a:r>
            <a:endParaRPr sz="1800"/>
          </a:p>
          <a:p>
            <a:pPr indent="-342900" lvl="0" marL="457200" rtl="0" algn="l">
              <a:spcBef>
                <a:spcPts val="1200"/>
              </a:spcBef>
              <a:spcAft>
                <a:spcPts val="0"/>
              </a:spcAft>
              <a:buSzPts val="1800"/>
              <a:buChar char="●"/>
            </a:pPr>
            <a:r>
              <a:rPr b="1" lang="en" sz="1800"/>
              <a:t>Different styles</a:t>
            </a:r>
            <a:r>
              <a:rPr lang="en" sz="1800"/>
              <a:t>, e.g., news and SNS.</a:t>
            </a:r>
            <a:endParaRPr sz="1800"/>
          </a:p>
          <a:p>
            <a:pPr indent="-342900" lvl="0" marL="457200" rtl="0" algn="l">
              <a:spcBef>
                <a:spcPts val="0"/>
              </a:spcBef>
              <a:spcAft>
                <a:spcPts val="0"/>
              </a:spcAft>
              <a:buSzPts val="1800"/>
              <a:buChar char="●"/>
            </a:pPr>
            <a:r>
              <a:rPr b="1" lang="en" sz="1800"/>
              <a:t>Paraphrases</a:t>
            </a:r>
            <a:r>
              <a:rPr lang="en" sz="1800"/>
              <a:t>.</a:t>
            </a:r>
            <a:endParaRPr sz="1800"/>
          </a:p>
          <a:p>
            <a:pPr indent="-342900" lvl="0" marL="457200" rtl="0" algn="l">
              <a:spcBef>
                <a:spcPts val="0"/>
              </a:spcBef>
              <a:spcAft>
                <a:spcPts val="0"/>
              </a:spcAft>
              <a:buSzPts val="1800"/>
              <a:buChar char="●"/>
            </a:pPr>
            <a:r>
              <a:rPr b="1" lang="en" sz="1800"/>
              <a:t>Metaphor</a:t>
            </a:r>
            <a:r>
              <a:rPr lang="en" sz="1800"/>
              <a:t>.</a:t>
            </a:r>
            <a:endParaRPr sz="1800"/>
          </a:p>
        </p:txBody>
      </p:sp>
      <p:sp>
        <p:nvSpPr>
          <p:cNvPr id="354" name="Google Shape;354;p3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37"/>
          <p:cNvSpPr txBox="1"/>
          <p:nvPr/>
        </p:nvSpPr>
        <p:spPr>
          <a:xfrm>
            <a:off x="3999425" y="357800"/>
            <a:ext cx="452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Mr. Vinken is chairman of Elsevier N.V., the Dutch publishing group.</a:t>
            </a:r>
            <a:endParaRPr sz="1800">
              <a:solidFill>
                <a:schemeClr val="lt2"/>
              </a:solidFill>
              <a:latin typeface="Roboto"/>
              <a:ea typeface="Roboto"/>
              <a:cs typeface="Roboto"/>
              <a:sym typeface="Roboto"/>
            </a:endParaRPr>
          </a:p>
        </p:txBody>
      </p:sp>
      <p:sp>
        <p:nvSpPr>
          <p:cNvPr id="356" name="Google Shape;356;p37"/>
          <p:cNvSpPr txBox="1"/>
          <p:nvPr/>
        </p:nvSpPr>
        <p:spPr>
          <a:xfrm>
            <a:off x="3999425" y="1311200"/>
            <a:ext cx="4524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Imao …, s/o to the cool ass asian officer 4 #1 not runnin my license and #2 not taking dru boo to jail. Thank u God. #amen</a:t>
            </a:r>
            <a:endParaRPr sz="1800">
              <a:solidFill>
                <a:schemeClr val="lt2"/>
              </a:solidFill>
              <a:latin typeface="Roboto"/>
              <a:ea typeface="Roboto"/>
              <a:cs typeface="Roboto"/>
              <a:sym typeface="Roboto"/>
            </a:endParaRPr>
          </a:p>
        </p:txBody>
      </p:sp>
      <p:sp>
        <p:nvSpPr>
          <p:cNvPr id="357" name="Google Shape;357;p37"/>
          <p:cNvSpPr txBox="1"/>
          <p:nvPr/>
        </p:nvSpPr>
        <p:spPr>
          <a:xfrm>
            <a:off x="5512025" y="2239225"/>
            <a:ext cx="3011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3"/>
              </a:rPr>
              <a:t>(Gimpel et al., 2011)</a:t>
            </a:r>
            <a:endParaRPr sz="1000">
              <a:solidFill>
                <a:schemeClr val="lt2"/>
              </a:solidFill>
              <a:latin typeface="Roboto"/>
              <a:ea typeface="Roboto"/>
              <a:cs typeface="Roboto"/>
              <a:sym typeface="Roboto"/>
            </a:endParaRPr>
          </a:p>
        </p:txBody>
      </p:sp>
      <p:sp>
        <p:nvSpPr>
          <p:cNvPr id="358" name="Google Shape;358;p37"/>
          <p:cNvSpPr txBox="1"/>
          <p:nvPr/>
        </p:nvSpPr>
        <p:spPr>
          <a:xfrm>
            <a:off x="5512025" y="972500"/>
            <a:ext cx="3011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An example from PTB.</a:t>
            </a:r>
            <a:endParaRPr sz="1000">
              <a:solidFill>
                <a:schemeClr val="lt2"/>
              </a:solidFill>
              <a:latin typeface="Roboto"/>
              <a:ea typeface="Roboto"/>
              <a:cs typeface="Roboto"/>
              <a:sym typeface="Roboto"/>
            </a:endParaRPr>
          </a:p>
        </p:txBody>
      </p:sp>
      <p:grpSp>
        <p:nvGrpSpPr>
          <p:cNvPr id="359" name="Google Shape;359;p37"/>
          <p:cNvGrpSpPr/>
          <p:nvPr/>
        </p:nvGrpSpPr>
        <p:grpSpPr>
          <a:xfrm>
            <a:off x="3668500" y="2932100"/>
            <a:ext cx="3011400" cy="1326725"/>
            <a:chOff x="3668500" y="2932100"/>
            <a:chExt cx="3011400" cy="1326725"/>
          </a:xfrm>
        </p:grpSpPr>
        <p:sp>
          <p:nvSpPr>
            <p:cNvPr id="360" name="Google Shape;360;p37"/>
            <p:cNvSpPr txBox="1"/>
            <p:nvPr/>
          </p:nvSpPr>
          <p:spPr>
            <a:xfrm>
              <a:off x="3668500" y="2932100"/>
              <a:ext cx="301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She gave the book to John.</a:t>
              </a:r>
              <a:endParaRPr sz="1800">
                <a:solidFill>
                  <a:schemeClr val="lt2"/>
                </a:solidFill>
                <a:latin typeface="Roboto"/>
                <a:ea typeface="Roboto"/>
                <a:cs typeface="Roboto"/>
                <a:sym typeface="Roboto"/>
              </a:endParaRPr>
            </a:p>
          </p:txBody>
        </p:sp>
        <p:sp>
          <p:nvSpPr>
            <p:cNvPr id="361" name="Google Shape;361;p37"/>
            <p:cNvSpPr txBox="1"/>
            <p:nvPr/>
          </p:nvSpPr>
          <p:spPr>
            <a:xfrm>
              <a:off x="3668500" y="3797125"/>
              <a:ext cx="301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She gave John the book.</a:t>
              </a:r>
              <a:endParaRPr sz="1800">
                <a:solidFill>
                  <a:schemeClr val="lt2"/>
                </a:solidFill>
                <a:latin typeface="Roboto"/>
                <a:ea typeface="Roboto"/>
                <a:cs typeface="Roboto"/>
                <a:sym typeface="Roboto"/>
              </a:endParaRPr>
            </a:p>
          </p:txBody>
        </p:sp>
        <p:sp>
          <p:nvSpPr>
            <p:cNvPr id="362" name="Google Shape;362;p37"/>
            <p:cNvSpPr/>
            <p:nvPr/>
          </p:nvSpPr>
          <p:spPr>
            <a:xfrm>
              <a:off x="4947250" y="3291675"/>
              <a:ext cx="453900" cy="633600"/>
            </a:xfrm>
            <a:prstGeom prst="upDown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37"/>
          <p:cNvGrpSpPr/>
          <p:nvPr/>
        </p:nvGrpSpPr>
        <p:grpSpPr>
          <a:xfrm>
            <a:off x="6776775" y="2932100"/>
            <a:ext cx="1992600" cy="1409350"/>
            <a:chOff x="6776775" y="2932100"/>
            <a:chExt cx="1992600" cy="1409350"/>
          </a:xfrm>
        </p:grpSpPr>
        <p:sp>
          <p:nvSpPr>
            <p:cNvPr id="364" name="Google Shape;364;p37"/>
            <p:cNvSpPr txBox="1"/>
            <p:nvPr/>
          </p:nvSpPr>
          <p:spPr>
            <a:xfrm>
              <a:off x="6776775" y="2932100"/>
              <a:ext cx="199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I’m feeling blue.</a:t>
              </a:r>
              <a:endParaRPr sz="1800">
                <a:solidFill>
                  <a:schemeClr val="lt2"/>
                </a:solidFill>
                <a:latin typeface="Roboto"/>
                <a:ea typeface="Roboto"/>
                <a:cs typeface="Roboto"/>
                <a:sym typeface="Roboto"/>
              </a:endParaRPr>
            </a:p>
          </p:txBody>
        </p:sp>
        <p:sp>
          <p:nvSpPr>
            <p:cNvPr id="365" name="Google Shape;365;p37"/>
            <p:cNvSpPr txBox="1"/>
            <p:nvPr/>
          </p:nvSpPr>
          <p:spPr>
            <a:xfrm>
              <a:off x="6776775" y="3879750"/>
              <a:ext cx="199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I’m sad.</a:t>
              </a:r>
              <a:endParaRPr sz="1800">
                <a:solidFill>
                  <a:schemeClr val="lt2"/>
                </a:solidFill>
                <a:latin typeface="Roboto"/>
                <a:ea typeface="Roboto"/>
                <a:cs typeface="Roboto"/>
                <a:sym typeface="Roboto"/>
              </a:endParaRPr>
            </a:p>
          </p:txBody>
        </p:sp>
        <p:sp>
          <p:nvSpPr>
            <p:cNvPr id="366" name="Google Shape;366;p37"/>
            <p:cNvSpPr/>
            <p:nvPr/>
          </p:nvSpPr>
          <p:spPr>
            <a:xfrm>
              <a:off x="7546125" y="3291675"/>
              <a:ext cx="453900" cy="633600"/>
            </a:xfrm>
            <a:prstGeom prst="upDown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Knowledge</a:t>
            </a:r>
            <a:endParaRPr/>
          </a:p>
        </p:txBody>
      </p:sp>
      <p:sp>
        <p:nvSpPr>
          <p:cNvPr id="372" name="Google Shape;372;p38"/>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The correct analysis highly dependents on </a:t>
            </a:r>
            <a:r>
              <a:rPr b="1" lang="en" sz="1800"/>
              <a:t>contexts</a:t>
            </a:r>
            <a:r>
              <a:rPr lang="en" sz="1800"/>
              <a:t>.</a:t>
            </a:r>
            <a:endParaRPr sz="1800"/>
          </a:p>
          <a:p>
            <a:pPr indent="-342900" lvl="0" marL="457200" rtl="0" algn="l">
              <a:spcBef>
                <a:spcPts val="1200"/>
              </a:spcBef>
              <a:spcAft>
                <a:spcPts val="0"/>
              </a:spcAft>
              <a:buSzPts val="1800"/>
              <a:buChar char="●"/>
            </a:pPr>
            <a:r>
              <a:rPr lang="en" sz="1800"/>
              <a:t>What </a:t>
            </a:r>
            <a:r>
              <a:rPr b="1" lang="en" sz="1800"/>
              <a:t>World knowledge</a:t>
            </a:r>
            <a:r>
              <a:rPr lang="en" sz="1800"/>
              <a:t> do we need to assume?</a:t>
            </a:r>
            <a:endParaRPr sz="1800"/>
          </a:p>
          <a:p>
            <a:pPr indent="-342900" lvl="0" marL="457200" rtl="0" algn="l">
              <a:spcBef>
                <a:spcPts val="0"/>
              </a:spcBef>
              <a:spcAft>
                <a:spcPts val="0"/>
              </a:spcAft>
              <a:buSzPts val="1800"/>
              <a:buChar char="●"/>
            </a:pPr>
            <a:r>
              <a:rPr b="1" lang="en" sz="1800"/>
              <a:t>NLP is hard = AI is hard</a:t>
            </a:r>
            <a:endParaRPr b="1" sz="1800"/>
          </a:p>
        </p:txBody>
      </p:sp>
      <p:sp>
        <p:nvSpPr>
          <p:cNvPr id="373" name="Google Shape;373;p3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38"/>
          <p:cNvSpPr txBox="1"/>
          <p:nvPr/>
        </p:nvSpPr>
        <p:spPr>
          <a:xfrm>
            <a:off x="4154100" y="785800"/>
            <a:ext cx="390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The </a:t>
            </a:r>
            <a:r>
              <a:rPr b="1" lang="en" sz="1800">
                <a:solidFill>
                  <a:schemeClr val="lt2"/>
                </a:solidFill>
                <a:latin typeface="Roboto"/>
                <a:ea typeface="Roboto"/>
                <a:cs typeface="Roboto"/>
                <a:sym typeface="Roboto"/>
              </a:rPr>
              <a:t>elephant</a:t>
            </a:r>
            <a:r>
              <a:rPr lang="en" sz="1800">
                <a:solidFill>
                  <a:schemeClr val="lt2"/>
                </a:solidFill>
                <a:latin typeface="Roboto"/>
                <a:ea typeface="Roboto"/>
                <a:cs typeface="Roboto"/>
                <a:sym typeface="Roboto"/>
              </a:rPr>
              <a:t> wears my </a:t>
            </a:r>
            <a:r>
              <a:rPr b="1" lang="en" sz="1800">
                <a:solidFill>
                  <a:schemeClr val="lt2"/>
                </a:solidFill>
                <a:latin typeface="Roboto"/>
                <a:ea typeface="Roboto"/>
                <a:cs typeface="Roboto"/>
                <a:sym typeface="Roboto"/>
              </a:rPr>
              <a:t>pajamas</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p:txBody>
      </p:sp>
      <p:sp>
        <p:nvSpPr>
          <p:cNvPr id="375" name="Google Shape;375;p38"/>
          <p:cNvSpPr txBox="1"/>
          <p:nvPr/>
        </p:nvSpPr>
        <p:spPr>
          <a:xfrm>
            <a:off x="4154100" y="1247500"/>
            <a:ext cx="390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The </a:t>
            </a:r>
            <a:r>
              <a:rPr b="1" lang="en" sz="1800">
                <a:solidFill>
                  <a:schemeClr val="lt2"/>
                </a:solidFill>
                <a:latin typeface="Roboto"/>
                <a:ea typeface="Roboto"/>
                <a:cs typeface="Roboto"/>
                <a:sym typeface="Roboto"/>
              </a:rPr>
              <a:t>rat</a:t>
            </a:r>
            <a:r>
              <a:rPr lang="en" sz="1800">
                <a:solidFill>
                  <a:schemeClr val="lt2"/>
                </a:solidFill>
                <a:latin typeface="Roboto"/>
                <a:ea typeface="Roboto"/>
                <a:cs typeface="Roboto"/>
                <a:sym typeface="Roboto"/>
              </a:rPr>
              <a:t> wears my </a:t>
            </a:r>
            <a:r>
              <a:rPr b="1" lang="en" sz="1800">
                <a:solidFill>
                  <a:schemeClr val="lt2"/>
                </a:solidFill>
                <a:latin typeface="Roboto"/>
                <a:ea typeface="Roboto"/>
                <a:cs typeface="Roboto"/>
                <a:sym typeface="Roboto"/>
              </a:rPr>
              <a:t>pajamas</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p:txBody>
      </p:sp>
      <p:sp>
        <p:nvSpPr>
          <p:cNvPr id="376" name="Google Shape;376;p38"/>
          <p:cNvSpPr txBox="1"/>
          <p:nvPr/>
        </p:nvSpPr>
        <p:spPr>
          <a:xfrm>
            <a:off x="5512250" y="4723075"/>
            <a:ext cx="3011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3"/>
              </a:rPr>
              <a:t>Images from Unsplash.</a:t>
            </a:r>
            <a:endParaRPr sz="1000">
              <a:solidFill>
                <a:schemeClr val="lt2"/>
              </a:solidFill>
              <a:latin typeface="Roboto"/>
              <a:ea typeface="Roboto"/>
              <a:cs typeface="Roboto"/>
              <a:sym typeface="Roboto"/>
            </a:endParaRPr>
          </a:p>
        </p:txBody>
      </p:sp>
      <p:grpSp>
        <p:nvGrpSpPr>
          <p:cNvPr id="377" name="Google Shape;377;p38"/>
          <p:cNvGrpSpPr/>
          <p:nvPr/>
        </p:nvGrpSpPr>
        <p:grpSpPr>
          <a:xfrm>
            <a:off x="3373715" y="2278638"/>
            <a:ext cx="5465583" cy="2057413"/>
            <a:chOff x="3373715" y="2278638"/>
            <a:chExt cx="5465583" cy="2057413"/>
          </a:xfrm>
        </p:grpSpPr>
        <p:pic>
          <p:nvPicPr>
            <p:cNvPr id="378" name="Google Shape;378;p38"/>
            <p:cNvPicPr preferRelativeResize="0"/>
            <p:nvPr/>
          </p:nvPicPr>
          <p:blipFill>
            <a:blip r:embed="rId4">
              <a:alphaModFix/>
            </a:blip>
            <a:stretch>
              <a:fillRect/>
            </a:stretch>
          </p:blipFill>
          <p:spPr>
            <a:xfrm>
              <a:off x="3373715" y="2278638"/>
              <a:ext cx="1371600" cy="2057400"/>
            </a:xfrm>
            <a:prstGeom prst="rect">
              <a:avLst/>
            </a:prstGeom>
            <a:noFill/>
            <a:ln>
              <a:noFill/>
            </a:ln>
          </p:spPr>
        </p:pic>
        <p:pic>
          <p:nvPicPr>
            <p:cNvPr id="379" name="Google Shape;379;p38"/>
            <p:cNvPicPr preferRelativeResize="0"/>
            <p:nvPr/>
          </p:nvPicPr>
          <p:blipFill>
            <a:blip r:embed="rId5">
              <a:alphaModFix/>
            </a:blip>
            <a:stretch>
              <a:fillRect/>
            </a:stretch>
          </p:blipFill>
          <p:spPr>
            <a:xfrm>
              <a:off x="7467698" y="2278650"/>
              <a:ext cx="1371600" cy="2057400"/>
            </a:xfrm>
            <a:prstGeom prst="rect">
              <a:avLst/>
            </a:prstGeom>
            <a:noFill/>
            <a:ln>
              <a:noFill/>
            </a:ln>
          </p:spPr>
        </p:pic>
        <p:pic>
          <p:nvPicPr>
            <p:cNvPr id="380" name="Google Shape;380;p38"/>
            <p:cNvPicPr preferRelativeResize="0"/>
            <p:nvPr/>
          </p:nvPicPr>
          <p:blipFill>
            <a:blip r:embed="rId6">
              <a:alphaModFix/>
            </a:blip>
            <a:stretch>
              <a:fillRect/>
            </a:stretch>
          </p:blipFill>
          <p:spPr>
            <a:xfrm>
              <a:off x="5420706" y="2278650"/>
              <a:ext cx="1371600" cy="2057400"/>
            </a:xfrm>
            <a:prstGeom prst="rect">
              <a:avLst/>
            </a:prstGeom>
            <a:noFill/>
            <a:ln>
              <a:noFill/>
            </a:ln>
          </p:spPr>
        </p:pic>
        <p:sp>
          <p:nvSpPr>
            <p:cNvPr id="381" name="Google Shape;381;p38"/>
            <p:cNvSpPr txBox="1"/>
            <p:nvPr/>
          </p:nvSpPr>
          <p:spPr>
            <a:xfrm>
              <a:off x="4846163" y="3030300"/>
              <a:ext cx="47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oboto"/>
                  <a:ea typeface="Roboto"/>
                  <a:cs typeface="Roboto"/>
                  <a:sym typeface="Roboto"/>
                </a:rPr>
                <a:t>&lt;</a:t>
              </a:r>
              <a:endParaRPr b="1" sz="2400">
                <a:solidFill>
                  <a:schemeClr val="lt2"/>
                </a:solidFill>
                <a:latin typeface="Roboto"/>
                <a:ea typeface="Roboto"/>
                <a:cs typeface="Roboto"/>
                <a:sym typeface="Roboto"/>
              </a:endParaRPr>
            </a:p>
          </p:txBody>
        </p:sp>
        <p:sp>
          <p:nvSpPr>
            <p:cNvPr id="382" name="Google Shape;382;p38"/>
            <p:cNvSpPr txBox="1"/>
            <p:nvPr/>
          </p:nvSpPr>
          <p:spPr>
            <a:xfrm>
              <a:off x="6893150" y="3030300"/>
              <a:ext cx="47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oboto"/>
                  <a:ea typeface="Roboto"/>
                  <a:cs typeface="Roboto"/>
                  <a:sym typeface="Roboto"/>
                </a:rPr>
                <a:t>&lt;</a:t>
              </a:r>
              <a:endParaRPr b="1" sz="2400">
                <a:solidFill>
                  <a:schemeClr val="lt2"/>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are methods for NLP?</a:t>
            </a:r>
            <a:endParaRPr/>
          </a:p>
        </p:txBody>
      </p:sp>
      <p:sp>
        <p:nvSpPr>
          <p:cNvPr id="388" name="Google Shape;388;p3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Rule-based Methods</a:t>
            </a:r>
            <a:endParaRPr sz="2000"/>
          </a:p>
          <a:p>
            <a:pPr indent="-355600" lvl="0" marL="457200" rtl="0" algn="l">
              <a:spcBef>
                <a:spcPts val="0"/>
              </a:spcBef>
              <a:spcAft>
                <a:spcPts val="0"/>
              </a:spcAft>
              <a:buSzPts val="2000"/>
              <a:buChar char="●"/>
            </a:pPr>
            <a:r>
              <a:rPr lang="en" sz="2000"/>
              <a:t>Corpus-based Methods</a:t>
            </a:r>
            <a:endParaRPr sz="2000"/>
          </a:p>
          <a:p>
            <a:pPr indent="-355600" lvl="0" marL="457200" rtl="0" algn="l">
              <a:spcBef>
                <a:spcPts val="0"/>
              </a:spcBef>
              <a:spcAft>
                <a:spcPts val="0"/>
              </a:spcAft>
              <a:buSzPts val="2000"/>
              <a:buChar char="●"/>
            </a:pPr>
            <a:r>
              <a:rPr lang="en" sz="2000"/>
              <a:t>Probabilistic Models</a:t>
            </a:r>
            <a:endParaRPr sz="2000"/>
          </a:p>
          <a:p>
            <a:pPr indent="-355600" lvl="0" marL="457200" rtl="0" algn="l">
              <a:spcBef>
                <a:spcPts val="0"/>
              </a:spcBef>
              <a:spcAft>
                <a:spcPts val="0"/>
              </a:spcAft>
              <a:buSzPts val="2000"/>
              <a:buChar char="●"/>
            </a:pPr>
            <a:r>
              <a:rPr lang="en" sz="2000"/>
              <a:t>Algorithm</a:t>
            </a:r>
            <a:endParaRPr sz="2000"/>
          </a:p>
          <a:p>
            <a:pPr indent="-355600" lvl="0" marL="457200" rtl="0" algn="l">
              <a:spcBef>
                <a:spcPts val="0"/>
              </a:spcBef>
              <a:spcAft>
                <a:spcPts val="0"/>
              </a:spcAft>
              <a:buSzPts val="2000"/>
              <a:buChar char="●"/>
            </a:pPr>
            <a:r>
              <a:rPr lang="en" sz="2000"/>
              <a:t>Deep Learning</a:t>
            </a:r>
            <a:endParaRPr sz="2000"/>
          </a:p>
        </p:txBody>
      </p:sp>
      <p:sp>
        <p:nvSpPr>
          <p:cNvPr id="389" name="Google Shape;389;p3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0"/>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Rule-based Methods</a:t>
            </a:r>
            <a:endParaRPr/>
          </a:p>
        </p:txBody>
      </p:sp>
      <p:sp>
        <p:nvSpPr>
          <p:cNvPr id="395" name="Google Shape;395;p40"/>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Finite state automata</a:t>
            </a:r>
            <a:r>
              <a:rPr lang="en" sz="1800"/>
              <a:t>/</a:t>
            </a:r>
            <a:r>
              <a:rPr b="1" lang="en" sz="1800"/>
              <a:t>transducers</a:t>
            </a:r>
            <a:r>
              <a:rPr lang="en" sz="1800"/>
              <a:t>, i.e., regular grammar, and </a:t>
            </a:r>
            <a:r>
              <a:rPr b="1" lang="en" sz="1800"/>
              <a:t>parsing</a:t>
            </a:r>
            <a:r>
              <a:rPr lang="en" sz="1800"/>
              <a:t>/</a:t>
            </a:r>
            <a:r>
              <a:rPr b="1" lang="en" sz="1800"/>
              <a:t>tree transducers</a:t>
            </a:r>
            <a:r>
              <a:rPr lang="en" sz="1800"/>
              <a:t>, i.e., context free grammar.</a:t>
            </a:r>
            <a:endParaRPr sz="1800"/>
          </a:p>
          <a:p>
            <a:pPr indent="-342900" lvl="0" marL="457200" rtl="0" algn="l">
              <a:spcBef>
                <a:spcPts val="1200"/>
              </a:spcBef>
              <a:spcAft>
                <a:spcPts val="0"/>
              </a:spcAft>
              <a:buSzPts val="1800"/>
              <a:buChar char="●"/>
            </a:pPr>
            <a:r>
              <a:rPr lang="en" sz="1800"/>
              <a:t>Close relation with </a:t>
            </a:r>
            <a:r>
              <a:rPr b="1" lang="en" sz="1800"/>
              <a:t>formal language theory.</a:t>
            </a:r>
            <a:endParaRPr sz="1800"/>
          </a:p>
        </p:txBody>
      </p:sp>
      <p:sp>
        <p:nvSpPr>
          <p:cNvPr id="396" name="Google Shape;396;p4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40"/>
          <p:cNvSpPr txBox="1"/>
          <p:nvPr/>
        </p:nvSpPr>
        <p:spPr>
          <a:xfrm>
            <a:off x="6363200" y="1199425"/>
            <a:ext cx="2669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3"/>
              </a:rPr>
              <a:t>An example from Chap. 2 of SLP</a:t>
            </a:r>
            <a:endParaRPr sz="1000">
              <a:solidFill>
                <a:schemeClr val="lt2"/>
              </a:solidFill>
              <a:latin typeface="Roboto"/>
              <a:ea typeface="Roboto"/>
              <a:cs typeface="Roboto"/>
              <a:sym typeface="Roboto"/>
            </a:endParaRPr>
          </a:p>
        </p:txBody>
      </p:sp>
      <p:pic>
        <p:nvPicPr>
          <p:cNvPr id="398" name="Google Shape;398;p40"/>
          <p:cNvPicPr preferRelativeResize="0"/>
          <p:nvPr/>
        </p:nvPicPr>
        <p:blipFill>
          <a:blip r:embed="rId4">
            <a:alphaModFix/>
          </a:blip>
          <a:stretch>
            <a:fillRect/>
          </a:stretch>
        </p:blipFill>
        <p:spPr>
          <a:xfrm>
            <a:off x="3588375" y="1558391"/>
            <a:ext cx="5483874" cy="2978309"/>
          </a:xfrm>
          <a:prstGeom prst="rect">
            <a:avLst/>
          </a:prstGeom>
          <a:noFill/>
          <a:ln>
            <a:noFill/>
          </a:ln>
        </p:spPr>
      </p:pic>
      <p:pic>
        <p:nvPicPr>
          <p:cNvPr id="399" name="Google Shape;399;p40"/>
          <p:cNvPicPr preferRelativeResize="0"/>
          <p:nvPr/>
        </p:nvPicPr>
        <p:blipFill>
          <a:blip r:embed="rId5">
            <a:alphaModFix/>
          </a:blip>
          <a:stretch>
            <a:fillRect/>
          </a:stretch>
        </p:blipFill>
        <p:spPr>
          <a:xfrm>
            <a:off x="3588375" y="306425"/>
            <a:ext cx="5483875" cy="893000"/>
          </a:xfrm>
          <a:prstGeom prst="rect">
            <a:avLst/>
          </a:prstGeom>
          <a:noFill/>
          <a:ln>
            <a:noFill/>
          </a:ln>
        </p:spPr>
      </p:pic>
      <p:sp>
        <p:nvSpPr>
          <p:cNvPr id="400" name="Google Shape;400;p40"/>
          <p:cNvSpPr txBox="1"/>
          <p:nvPr/>
        </p:nvSpPr>
        <p:spPr>
          <a:xfrm>
            <a:off x="6402850" y="4536700"/>
            <a:ext cx="2669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6"/>
              </a:rPr>
              <a:t>An example from Chap. 12 of SLP</a:t>
            </a:r>
            <a:endParaRPr sz="1000">
              <a:solidFill>
                <a:schemeClr val="lt2"/>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1"/>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Corpus-based Methods</a:t>
            </a:r>
            <a:endParaRPr/>
          </a:p>
        </p:txBody>
      </p:sp>
      <p:sp>
        <p:nvSpPr>
          <p:cNvPr id="406" name="Google Shape;406;p41"/>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Exploit corpora to obtain </a:t>
            </a:r>
            <a:r>
              <a:rPr b="1" lang="en" sz="1800"/>
              <a:t>linguistic</a:t>
            </a:r>
            <a:r>
              <a:rPr lang="en" sz="1800"/>
              <a:t>  </a:t>
            </a:r>
            <a:r>
              <a:rPr b="1" lang="en" sz="1800"/>
              <a:t>representations</a:t>
            </a:r>
            <a:r>
              <a:rPr lang="en" sz="1800"/>
              <a:t>.</a:t>
            </a:r>
            <a:endParaRPr sz="1800"/>
          </a:p>
          <a:p>
            <a:pPr indent="-342900" lvl="0" marL="457200" rtl="0" algn="l">
              <a:spcBef>
                <a:spcPts val="1200"/>
              </a:spcBef>
              <a:spcAft>
                <a:spcPts val="0"/>
              </a:spcAft>
              <a:buSzPts val="1800"/>
              <a:buChar char="●"/>
            </a:pPr>
            <a:r>
              <a:rPr lang="en" sz="1800"/>
              <a:t>Collect statistics on how a word appear in </a:t>
            </a:r>
            <a:r>
              <a:rPr b="1" lang="en" sz="1800"/>
              <a:t>context</a:t>
            </a:r>
            <a:r>
              <a:rPr lang="en" sz="1800"/>
              <a:t>.</a:t>
            </a:r>
            <a:endParaRPr sz="1800"/>
          </a:p>
          <a:p>
            <a:pPr indent="-342900" lvl="0" marL="457200" rtl="0" algn="l">
              <a:spcBef>
                <a:spcPts val="0"/>
              </a:spcBef>
              <a:spcAft>
                <a:spcPts val="0"/>
              </a:spcAft>
              <a:buSzPts val="1800"/>
              <a:buChar char="●"/>
            </a:pPr>
            <a:r>
              <a:rPr b="1" lang="en" sz="1800"/>
              <a:t>Empirically</a:t>
            </a:r>
            <a:r>
              <a:rPr lang="en" sz="1800"/>
              <a:t> verify your hypothesis.</a:t>
            </a:r>
            <a:endParaRPr sz="1800"/>
          </a:p>
        </p:txBody>
      </p:sp>
      <p:sp>
        <p:nvSpPr>
          <p:cNvPr id="407" name="Google Shape;407;p4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41"/>
          <p:cNvPicPr preferRelativeResize="0"/>
          <p:nvPr/>
        </p:nvPicPr>
        <p:blipFill>
          <a:blip r:embed="rId3">
            <a:alphaModFix/>
          </a:blip>
          <a:stretch>
            <a:fillRect/>
          </a:stretch>
        </p:blipFill>
        <p:spPr>
          <a:xfrm>
            <a:off x="3348700" y="1100875"/>
            <a:ext cx="5723549" cy="2728877"/>
          </a:xfrm>
          <a:prstGeom prst="rect">
            <a:avLst/>
          </a:prstGeom>
          <a:noFill/>
          <a:ln>
            <a:noFill/>
          </a:ln>
        </p:spPr>
      </p:pic>
      <p:sp>
        <p:nvSpPr>
          <p:cNvPr id="409" name="Google Shape;409;p41"/>
          <p:cNvSpPr txBox="1"/>
          <p:nvPr/>
        </p:nvSpPr>
        <p:spPr>
          <a:xfrm>
            <a:off x="6402850" y="3829738"/>
            <a:ext cx="2669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webcorp live</a:t>
            </a:r>
            <a:endParaRPr sz="1000">
              <a:solidFill>
                <a:schemeClr val="lt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title="Screenshot 2025-11-04 at 15.42.15.png"/>
          <p:cNvPicPr preferRelativeResize="0"/>
          <p:nvPr/>
        </p:nvPicPr>
        <p:blipFill>
          <a:blip r:embed="rId3">
            <a:alphaModFix/>
          </a:blip>
          <a:stretch>
            <a:fillRect/>
          </a:stretch>
        </p:blipFill>
        <p:spPr>
          <a:xfrm>
            <a:off x="1332968" y="771450"/>
            <a:ext cx="6357171" cy="4317775"/>
          </a:xfrm>
          <a:prstGeom prst="rect">
            <a:avLst/>
          </a:prstGeom>
          <a:noFill/>
          <a:ln>
            <a:noFill/>
          </a:ln>
        </p:spPr>
      </p:pic>
      <p:sp>
        <p:nvSpPr>
          <p:cNvPr id="90" name="Google Shape;90;p1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Why NLP? Google, Facebook, etc.</a:t>
            </a:r>
            <a:endParaRPr/>
          </a:p>
        </p:txBody>
      </p:sp>
      <p:sp>
        <p:nvSpPr>
          <p:cNvPr id="91" name="Google Shape;91;p15"/>
          <p:cNvSpPr/>
          <p:nvPr/>
        </p:nvSpPr>
        <p:spPr>
          <a:xfrm>
            <a:off x="569650" y="1102650"/>
            <a:ext cx="923400" cy="573600"/>
          </a:xfrm>
          <a:prstGeom prst="wedgeRectCallout">
            <a:avLst>
              <a:gd fmla="val 116355" name="adj1"/>
              <a:gd fmla="val -69129"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Search</a:t>
            </a:r>
            <a:endParaRPr sz="1800">
              <a:solidFill>
                <a:schemeClr val="accent3"/>
              </a:solidFill>
              <a:latin typeface="Roboto"/>
              <a:ea typeface="Roboto"/>
              <a:cs typeface="Roboto"/>
              <a:sym typeface="Roboto"/>
            </a:endParaRPr>
          </a:p>
        </p:txBody>
      </p:sp>
      <p:sp>
        <p:nvSpPr>
          <p:cNvPr id="92" name="Google Shape;92;p15"/>
          <p:cNvSpPr/>
          <p:nvPr/>
        </p:nvSpPr>
        <p:spPr>
          <a:xfrm>
            <a:off x="98250" y="2016525"/>
            <a:ext cx="1219200" cy="602700"/>
          </a:xfrm>
          <a:prstGeom prst="wedgeRectCallout">
            <a:avLst>
              <a:gd fmla="val 68073" name="adj1"/>
              <a:gd fmla="val -168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oboto"/>
                <a:ea typeface="Roboto"/>
                <a:cs typeface="Roboto"/>
                <a:sym typeface="Roboto"/>
              </a:rPr>
              <a:t>Summarization</a:t>
            </a:r>
            <a:endParaRPr sz="1800">
              <a:solidFill>
                <a:schemeClr val="accent2"/>
              </a:solidFill>
              <a:latin typeface="Roboto"/>
              <a:ea typeface="Roboto"/>
              <a:cs typeface="Roboto"/>
              <a:sym typeface="Roboto"/>
            </a:endParaRPr>
          </a:p>
        </p:txBody>
      </p:sp>
      <p:sp>
        <p:nvSpPr>
          <p:cNvPr id="93" name="Google Shape;93;p15"/>
          <p:cNvSpPr/>
          <p:nvPr/>
        </p:nvSpPr>
        <p:spPr>
          <a:xfrm>
            <a:off x="7690150" y="2159850"/>
            <a:ext cx="1434600" cy="724800"/>
          </a:xfrm>
          <a:prstGeom prst="wedgeRectCallout">
            <a:avLst>
              <a:gd fmla="val -64600" name="adj1"/>
              <a:gd fmla="val -208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Roboto"/>
                <a:ea typeface="Roboto"/>
                <a:cs typeface="Roboto"/>
                <a:sym typeface="Roboto"/>
              </a:rPr>
              <a:t>Knowledge extraction</a:t>
            </a:r>
            <a:endParaRPr sz="1800">
              <a:solidFill>
                <a:schemeClr val="accent1"/>
              </a:solidFill>
              <a:latin typeface="Roboto"/>
              <a:ea typeface="Roboto"/>
              <a:cs typeface="Roboto"/>
              <a:sym typeface="Roboto"/>
            </a:endParaRPr>
          </a:p>
        </p:txBody>
      </p:sp>
      <p:sp>
        <p:nvSpPr>
          <p:cNvPr id="94" name="Google Shape;94;p15"/>
          <p:cNvSpPr/>
          <p:nvPr/>
        </p:nvSpPr>
        <p:spPr>
          <a:xfrm>
            <a:off x="141475" y="2778325"/>
            <a:ext cx="1351500" cy="724800"/>
          </a:xfrm>
          <a:prstGeom prst="wedgeRectCallout">
            <a:avLst>
              <a:gd fmla="val 70438" name="adj1"/>
              <a:gd fmla="val -19147"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Roboto"/>
                <a:ea typeface="Roboto"/>
                <a:cs typeface="Roboto"/>
                <a:sym typeface="Roboto"/>
              </a:rPr>
              <a:t>Question answering</a:t>
            </a:r>
            <a:endParaRPr sz="1800">
              <a:solidFill>
                <a:schemeClr val="accent1"/>
              </a:solidFill>
              <a:latin typeface="Roboto"/>
              <a:ea typeface="Roboto"/>
              <a:cs typeface="Roboto"/>
              <a:sym typeface="Roboto"/>
            </a:endParaRPr>
          </a:p>
        </p:txBody>
      </p:sp>
      <p:sp>
        <p:nvSpPr>
          <p:cNvPr id="95" name="Google Shape;95;p15"/>
          <p:cNvSpPr/>
          <p:nvPr/>
        </p:nvSpPr>
        <p:spPr>
          <a:xfrm>
            <a:off x="7797850" y="3847950"/>
            <a:ext cx="1219200" cy="573600"/>
          </a:xfrm>
          <a:prstGeom prst="wedgeRectCallout">
            <a:avLst>
              <a:gd fmla="val -60296" name="adj1"/>
              <a:gd fmla="val 68781" name="adj2"/>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6"/>
                </a:solidFill>
                <a:latin typeface="Roboto"/>
                <a:ea typeface="Roboto"/>
                <a:cs typeface="Roboto"/>
                <a:sym typeface="Roboto"/>
              </a:rPr>
              <a:t>Image extraction</a:t>
            </a:r>
            <a:endParaRPr sz="1800">
              <a:solidFill>
                <a:schemeClr val="accent6"/>
              </a:solidFill>
              <a:latin typeface="Roboto"/>
              <a:ea typeface="Roboto"/>
              <a:cs typeface="Roboto"/>
              <a:sym typeface="Roboto"/>
            </a:endParaRPr>
          </a:p>
        </p:txBody>
      </p:sp>
      <p:sp>
        <p:nvSpPr>
          <p:cNvPr id="96" name="Google Shape;96;p15"/>
          <p:cNvSpPr txBox="1"/>
          <p:nvPr/>
        </p:nvSpPr>
        <p:spPr>
          <a:xfrm>
            <a:off x="6556900" y="4723075"/>
            <a:ext cx="1957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https://google.com</a:t>
            </a:r>
            <a:endParaRPr sz="1000">
              <a:solidFill>
                <a:schemeClr val="lt2"/>
              </a:solidFill>
              <a:latin typeface="Roboto"/>
              <a:ea typeface="Roboto"/>
              <a:cs typeface="Roboto"/>
              <a:sym typeface="Roboto"/>
            </a:endParaRPr>
          </a:p>
        </p:txBody>
      </p:sp>
      <p:sp>
        <p:nvSpPr>
          <p:cNvPr id="97" name="Google Shape;97;p15"/>
          <p:cNvSpPr txBox="1"/>
          <p:nvPr>
            <p:ph idx="12" type="sldNum"/>
          </p:nvPr>
        </p:nvSpPr>
        <p:spPr>
          <a:xfrm>
            <a:off x="851469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Probabilistic Models</a:t>
            </a:r>
            <a:endParaRPr/>
          </a:p>
        </p:txBody>
      </p:sp>
      <p:sp>
        <p:nvSpPr>
          <p:cNvPr id="415" name="Google Shape;415;p42"/>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Collect </a:t>
            </a:r>
            <a:r>
              <a:rPr b="1" lang="en" sz="1800"/>
              <a:t>statistics</a:t>
            </a:r>
            <a:r>
              <a:rPr lang="en" sz="1800"/>
              <a:t> on a corpus and </a:t>
            </a:r>
            <a:r>
              <a:rPr b="1" lang="en" sz="1800"/>
              <a:t>estimate</a:t>
            </a:r>
            <a:r>
              <a:rPr lang="en" sz="1800"/>
              <a:t> model parameters.</a:t>
            </a:r>
            <a:endParaRPr sz="1800"/>
          </a:p>
          <a:p>
            <a:pPr indent="-342900" lvl="0" marL="457200" rtl="0" algn="l">
              <a:spcBef>
                <a:spcPts val="1200"/>
              </a:spcBef>
              <a:spcAft>
                <a:spcPts val="0"/>
              </a:spcAft>
              <a:buSzPts val="1800"/>
              <a:buChar char="●"/>
            </a:pPr>
            <a:r>
              <a:rPr lang="en" sz="1800"/>
              <a:t>Naive Bayes, Logistic regression, HMM, CRF, Noisy channel, etc.</a:t>
            </a:r>
            <a:endParaRPr sz="1800"/>
          </a:p>
        </p:txBody>
      </p:sp>
      <p:sp>
        <p:nvSpPr>
          <p:cNvPr id="416" name="Google Shape;416;p4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42"/>
          <p:cNvPicPr preferRelativeResize="0"/>
          <p:nvPr/>
        </p:nvPicPr>
        <p:blipFill>
          <a:blip r:embed="rId3">
            <a:alphaModFix/>
          </a:blip>
          <a:stretch>
            <a:fillRect/>
          </a:stretch>
        </p:blipFill>
        <p:spPr>
          <a:xfrm>
            <a:off x="3630825" y="2040250"/>
            <a:ext cx="5120640" cy="10629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a:t>
            </a:r>
            <a:endParaRPr/>
          </a:p>
        </p:txBody>
      </p:sp>
      <p:sp>
        <p:nvSpPr>
          <p:cNvPr id="423" name="Google Shape;423;p43"/>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Dynamic</a:t>
            </a:r>
            <a:r>
              <a:rPr lang="en" sz="1800"/>
              <a:t> </a:t>
            </a:r>
            <a:r>
              <a:rPr b="1" lang="en" sz="1800"/>
              <a:t>Programming</a:t>
            </a:r>
            <a:r>
              <a:rPr lang="en" sz="1800"/>
              <a:t> for efficient computation.</a:t>
            </a:r>
            <a:endParaRPr sz="1800"/>
          </a:p>
          <a:p>
            <a:pPr indent="-342900" lvl="0" marL="457200" rtl="0" algn="l">
              <a:spcBef>
                <a:spcPts val="1200"/>
              </a:spcBef>
              <a:spcAft>
                <a:spcPts val="0"/>
              </a:spcAft>
              <a:buSzPts val="1800"/>
              <a:buChar char="●"/>
            </a:pPr>
            <a:r>
              <a:rPr lang="en" sz="1800"/>
              <a:t>Viterbi algorithm, Forward-backward algorithm, Beam search, etc.</a:t>
            </a:r>
            <a:endParaRPr sz="1800"/>
          </a:p>
        </p:txBody>
      </p:sp>
      <p:sp>
        <p:nvSpPr>
          <p:cNvPr id="424" name="Google Shape;424;p4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5" name="Google Shape;425;p43"/>
          <p:cNvPicPr preferRelativeResize="0"/>
          <p:nvPr/>
        </p:nvPicPr>
        <p:blipFill>
          <a:blip r:embed="rId3">
            <a:alphaModFix/>
          </a:blip>
          <a:stretch>
            <a:fillRect/>
          </a:stretch>
        </p:blipFill>
        <p:spPr>
          <a:xfrm>
            <a:off x="3411825" y="744462"/>
            <a:ext cx="5660426" cy="3654574"/>
          </a:xfrm>
          <a:prstGeom prst="rect">
            <a:avLst/>
          </a:prstGeom>
          <a:noFill/>
          <a:ln>
            <a:noFill/>
          </a:ln>
        </p:spPr>
      </p:pic>
      <p:sp>
        <p:nvSpPr>
          <p:cNvPr id="426" name="Google Shape;426;p43"/>
          <p:cNvSpPr txBox="1"/>
          <p:nvPr/>
        </p:nvSpPr>
        <p:spPr>
          <a:xfrm>
            <a:off x="64295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An example from Chap. 8 of SLP</a:t>
            </a:r>
            <a:endParaRPr sz="1000">
              <a:solidFill>
                <a:schemeClr val="lt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4"/>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Deep Learning</a:t>
            </a:r>
            <a:endParaRPr/>
          </a:p>
        </p:txBody>
      </p:sp>
      <p:sp>
        <p:nvSpPr>
          <p:cNvPr id="432" name="Google Shape;432;p44"/>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Automatically learns </a:t>
            </a:r>
            <a:r>
              <a:rPr b="1" lang="en" sz="1800"/>
              <a:t>feature representations</a:t>
            </a:r>
            <a:r>
              <a:rPr lang="en" sz="1800"/>
              <a:t>.</a:t>
            </a:r>
            <a:endParaRPr sz="1800"/>
          </a:p>
          <a:p>
            <a:pPr indent="-342900" lvl="0" marL="457200" rtl="0" algn="l">
              <a:spcBef>
                <a:spcPts val="1200"/>
              </a:spcBef>
              <a:spcAft>
                <a:spcPts val="0"/>
              </a:spcAft>
              <a:buSzPts val="1800"/>
              <a:buChar char="●"/>
            </a:pPr>
            <a:r>
              <a:rPr lang="en" sz="1800"/>
              <a:t>Neural networks (NNs), feed-forward network, recurrent NN, convolutional NN, etc.</a:t>
            </a:r>
            <a:endParaRPr sz="1800"/>
          </a:p>
        </p:txBody>
      </p:sp>
      <p:sp>
        <p:nvSpPr>
          <p:cNvPr id="433" name="Google Shape;433;p4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4" name="Google Shape;434;p44"/>
          <p:cNvPicPr preferRelativeResize="0"/>
          <p:nvPr/>
        </p:nvPicPr>
        <p:blipFill>
          <a:blip r:embed="rId3">
            <a:alphaModFix/>
          </a:blip>
          <a:stretch>
            <a:fillRect/>
          </a:stretch>
        </p:blipFill>
        <p:spPr>
          <a:xfrm>
            <a:off x="4572003" y="152400"/>
            <a:ext cx="3352049" cy="4838702"/>
          </a:xfrm>
          <a:prstGeom prst="rect">
            <a:avLst/>
          </a:prstGeom>
          <a:noFill/>
          <a:ln>
            <a:noFill/>
          </a:ln>
        </p:spPr>
      </p:pic>
      <p:sp>
        <p:nvSpPr>
          <p:cNvPr id="435" name="Google Shape;435;p44"/>
          <p:cNvSpPr txBox="1"/>
          <p:nvPr/>
        </p:nvSpPr>
        <p:spPr>
          <a:xfrm>
            <a:off x="5512250" y="4723075"/>
            <a:ext cx="3011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(Vaswani et al., 2017)</a:t>
            </a:r>
            <a:endParaRPr sz="1000">
              <a:solidFill>
                <a:schemeClr val="lt2"/>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does NLP need data/corpus?</a:t>
            </a:r>
            <a:endParaRPr/>
          </a:p>
        </p:txBody>
      </p:sp>
      <p:sp>
        <p:nvSpPr>
          <p:cNvPr id="441" name="Google Shape;441;p45"/>
          <p:cNvSpPr txBox="1"/>
          <p:nvPr>
            <p:ph idx="1" type="body"/>
          </p:nvPr>
        </p:nvSpPr>
        <p:spPr>
          <a:xfrm>
            <a:off x="471900" y="1919075"/>
            <a:ext cx="8222100" cy="295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Too many success stories by machine learning, in particular, deep learning 😁</a:t>
            </a:r>
            <a:endParaRPr sz="2000"/>
          </a:p>
          <a:p>
            <a:pPr indent="-355600" lvl="0" marL="457200" rtl="0" algn="l">
              <a:spcBef>
                <a:spcPts val="1200"/>
              </a:spcBef>
              <a:spcAft>
                <a:spcPts val="0"/>
              </a:spcAft>
              <a:buSzPts val="2000"/>
              <a:buChar char="●"/>
            </a:pPr>
            <a:r>
              <a:rPr b="1" lang="en" sz="2000"/>
              <a:t>Empirical analysis</a:t>
            </a:r>
            <a:r>
              <a:rPr lang="en" sz="2000"/>
              <a:t> on actual data, i.e., corpus, leads to new finings.</a:t>
            </a:r>
            <a:endParaRPr sz="2000"/>
          </a:p>
          <a:p>
            <a:pPr indent="-355600" lvl="0" marL="457200" rtl="0" algn="l">
              <a:spcBef>
                <a:spcPts val="0"/>
              </a:spcBef>
              <a:spcAft>
                <a:spcPts val="0"/>
              </a:spcAft>
              <a:buSzPts val="2000"/>
              <a:buChar char="●"/>
            </a:pPr>
            <a:r>
              <a:rPr lang="en" sz="2000"/>
              <a:t>Data, e.g., test data, is also used to </a:t>
            </a:r>
            <a:r>
              <a:rPr b="1" lang="en" sz="2000"/>
              <a:t>verify your hypotheses</a:t>
            </a:r>
            <a:r>
              <a:rPr lang="en" sz="2000"/>
              <a:t>.</a:t>
            </a:r>
            <a:endParaRPr sz="2000"/>
          </a:p>
          <a:p>
            <a:pPr indent="-355600" lvl="0" marL="457200" rtl="0" algn="l">
              <a:spcBef>
                <a:spcPts val="0"/>
              </a:spcBef>
              <a:spcAft>
                <a:spcPts val="0"/>
              </a:spcAft>
              <a:buSzPts val="2000"/>
              <a:buChar char="●"/>
            </a:pPr>
            <a:r>
              <a:rPr lang="en" sz="2000"/>
              <a:t>In machine learning/deep learning, data is used to build a </a:t>
            </a:r>
            <a:r>
              <a:rPr b="1" lang="en" sz="2000"/>
              <a:t>model</a:t>
            </a:r>
            <a:r>
              <a:rPr lang="en" sz="2000"/>
              <a:t>.</a:t>
            </a:r>
            <a:endParaRPr sz="2000"/>
          </a:p>
          <a:p>
            <a:pPr indent="-355600" lvl="1" marL="914400" rtl="0" algn="l">
              <a:spcBef>
                <a:spcPts val="0"/>
              </a:spcBef>
              <a:spcAft>
                <a:spcPts val="0"/>
              </a:spcAft>
              <a:buSzPts val="2000"/>
              <a:buChar char="○"/>
            </a:pPr>
            <a:r>
              <a:rPr b="1" lang="en" sz="2000"/>
              <a:t>Supervised</a:t>
            </a:r>
            <a:r>
              <a:rPr lang="en" sz="2000"/>
              <a:t> and </a:t>
            </a:r>
            <a:r>
              <a:rPr b="1" lang="en" sz="2000"/>
              <a:t>unsupervised</a:t>
            </a:r>
            <a:r>
              <a:rPr lang="en" sz="2000"/>
              <a:t> learning</a:t>
            </a:r>
            <a:endParaRPr sz="2000"/>
          </a:p>
          <a:p>
            <a:pPr indent="-355600" lvl="1" marL="914400" rtl="0" algn="l">
              <a:spcBef>
                <a:spcPts val="0"/>
              </a:spcBef>
              <a:spcAft>
                <a:spcPts val="0"/>
              </a:spcAft>
              <a:buSzPts val="2000"/>
              <a:buChar char="○"/>
            </a:pPr>
            <a:r>
              <a:rPr lang="en" sz="2000"/>
              <a:t>Recently, </a:t>
            </a:r>
            <a:r>
              <a:rPr b="1" lang="en" sz="2000"/>
              <a:t>pre-trained models</a:t>
            </a:r>
            <a:r>
              <a:rPr lang="en" sz="2000"/>
              <a:t> have been used in many tasks.</a:t>
            </a:r>
            <a:endParaRPr sz="2000"/>
          </a:p>
        </p:txBody>
      </p:sp>
      <p:sp>
        <p:nvSpPr>
          <p:cNvPr id="442" name="Google Shape;442;p4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Corpus</a:t>
            </a:r>
            <a:endParaRPr/>
          </a:p>
        </p:txBody>
      </p:sp>
      <p:sp>
        <p:nvSpPr>
          <p:cNvPr id="448" name="Google Shape;448;p46"/>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A collection of text with optional annotation, i.e., </a:t>
            </a:r>
            <a:r>
              <a:rPr b="1" lang="en" sz="1800"/>
              <a:t>labeled</a:t>
            </a:r>
            <a:r>
              <a:rPr lang="en" sz="1800"/>
              <a:t> and </a:t>
            </a:r>
            <a:r>
              <a:rPr b="1" lang="en" sz="1800"/>
              <a:t>unlabeled</a:t>
            </a:r>
            <a:r>
              <a:rPr lang="en" sz="1800"/>
              <a:t> data.</a:t>
            </a:r>
            <a:endParaRPr sz="1800"/>
          </a:p>
          <a:p>
            <a:pPr indent="-342900" lvl="0" marL="457200" rtl="0" algn="l">
              <a:spcBef>
                <a:spcPts val="1200"/>
              </a:spcBef>
              <a:spcAft>
                <a:spcPts val="0"/>
              </a:spcAft>
              <a:buSzPts val="1800"/>
              <a:buChar char="●"/>
            </a:pPr>
            <a:r>
              <a:rPr lang="en" sz="1800"/>
              <a:t>Texts are used to </a:t>
            </a:r>
            <a:r>
              <a:rPr b="1" lang="en" sz="1800"/>
              <a:t>analyze languages</a:t>
            </a:r>
            <a:r>
              <a:rPr lang="en" sz="1800"/>
              <a:t>.</a:t>
            </a:r>
            <a:endParaRPr sz="1800"/>
          </a:p>
          <a:p>
            <a:pPr indent="-342900" lvl="0" marL="457200" rtl="0" algn="l">
              <a:spcBef>
                <a:spcPts val="0"/>
              </a:spcBef>
              <a:spcAft>
                <a:spcPts val="0"/>
              </a:spcAft>
              <a:buSzPts val="1800"/>
              <a:buChar char="●"/>
            </a:pPr>
            <a:r>
              <a:rPr lang="en" sz="1800"/>
              <a:t>Annotations are done either </a:t>
            </a:r>
            <a:r>
              <a:rPr b="1" lang="en" sz="1800"/>
              <a:t>manually</a:t>
            </a:r>
            <a:r>
              <a:rPr lang="en" sz="1800"/>
              <a:t> or </a:t>
            </a:r>
            <a:r>
              <a:rPr b="1" lang="en" sz="1800"/>
              <a:t>automatically</a:t>
            </a:r>
            <a:r>
              <a:rPr lang="en" sz="1800"/>
              <a:t>.</a:t>
            </a:r>
            <a:endParaRPr sz="1800"/>
          </a:p>
        </p:txBody>
      </p:sp>
      <p:sp>
        <p:nvSpPr>
          <p:cNvPr id="449" name="Google Shape;449;p4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46"/>
          <p:cNvSpPr txBox="1"/>
          <p:nvPr/>
        </p:nvSpPr>
        <p:spPr>
          <a:xfrm>
            <a:off x="3334300" y="158250"/>
            <a:ext cx="53427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lt2"/>
                </a:solidFill>
                <a:latin typeface="Roboto"/>
                <a:ea typeface="Roboto"/>
                <a:cs typeface="Roboto"/>
                <a:sym typeface="Roboto"/>
              </a:rPr>
              <a:t>Pierre Vinken , 61 years old , will join the board as a nonexecutive director Nov. 29 .</a:t>
            </a:r>
            <a:endParaRPr sz="160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chemeClr val="lt2"/>
                </a:solidFill>
                <a:latin typeface="Roboto"/>
                <a:ea typeface="Roboto"/>
                <a:cs typeface="Roboto"/>
                <a:sym typeface="Roboto"/>
              </a:rPr>
              <a:t>Mr. Vinken is chairman of Elsevier N.V. , the Dutch publishing group .</a:t>
            </a:r>
            <a:endParaRPr sz="160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chemeClr val="lt2"/>
                </a:solidFill>
                <a:latin typeface="Roboto"/>
                <a:ea typeface="Roboto"/>
                <a:cs typeface="Roboto"/>
                <a:sym typeface="Roboto"/>
              </a:rPr>
              <a:t>Rudolph Agnew , 55 years old and former chairman of Consolidated Gold Fields PLC , was named *-1 a nonexecutive director of this British industrial conglomerate .</a:t>
            </a:r>
            <a:endParaRPr sz="1600">
              <a:solidFill>
                <a:schemeClr val="lt2"/>
              </a:solidFill>
              <a:latin typeface="Roboto"/>
              <a:ea typeface="Roboto"/>
              <a:cs typeface="Roboto"/>
              <a:sym typeface="Roboto"/>
            </a:endParaRPr>
          </a:p>
        </p:txBody>
      </p:sp>
      <p:sp>
        <p:nvSpPr>
          <p:cNvPr id="451" name="Google Shape;451;p46"/>
          <p:cNvSpPr txBox="1"/>
          <p:nvPr/>
        </p:nvSpPr>
        <p:spPr>
          <a:xfrm>
            <a:off x="3906300" y="2097825"/>
            <a:ext cx="5237700" cy="26967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lt2"/>
                </a:solidFill>
                <a:latin typeface="Roboto"/>
                <a:ea typeface="Roboto"/>
                <a:cs typeface="Roboto"/>
                <a:sym typeface="Roboto"/>
              </a:rPr>
              <a:t>(ROOT (S (NP-SBJ (NP (NNP </a:t>
            </a:r>
            <a:r>
              <a:rPr b="1" lang="en" sz="1600">
                <a:solidFill>
                  <a:schemeClr val="lt2"/>
                </a:solidFill>
                <a:latin typeface="Roboto"/>
                <a:ea typeface="Roboto"/>
                <a:cs typeface="Roboto"/>
                <a:sym typeface="Roboto"/>
              </a:rPr>
              <a:t>Pierre</a:t>
            </a:r>
            <a:r>
              <a:rPr lang="en" sz="1600">
                <a:solidFill>
                  <a:schemeClr val="lt2"/>
                </a:solidFill>
                <a:latin typeface="Roboto"/>
                <a:ea typeface="Roboto"/>
                <a:cs typeface="Roboto"/>
                <a:sym typeface="Roboto"/>
              </a:rPr>
              <a:t>) (NNP </a:t>
            </a:r>
            <a:r>
              <a:rPr b="1" lang="en" sz="1600">
                <a:solidFill>
                  <a:schemeClr val="lt2"/>
                </a:solidFill>
                <a:latin typeface="Roboto"/>
                <a:ea typeface="Roboto"/>
                <a:cs typeface="Roboto"/>
                <a:sym typeface="Roboto"/>
              </a:rPr>
              <a:t>Vinken</a:t>
            </a:r>
            <a:r>
              <a:rPr lang="en" sz="1600">
                <a:solidFill>
                  <a:schemeClr val="lt2"/>
                </a:solidFill>
                <a:latin typeface="Roboto"/>
                <a:ea typeface="Roboto"/>
                <a:cs typeface="Roboto"/>
                <a:sym typeface="Roboto"/>
              </a:rPr>
              <a:t>)) (, </a:t>
            </a:r>
            <a:r>
              <a:rPr b="1" lang="en" sz="1600">
                <a:solidFill>
                  <a:schemeClr val="lt2"/>
                </a:solidFill>
                <a:latin typeface="Roboto"/>
                <a:ea typeface="Roboto"/>
                <a:cs typeface="Roboto"/>
                <a:sym typeface="Roboto"/>
              </a:rPr>
              <a:t>,</a:t>
            </a:r>
            <a:r>
              <a:rPr lang="en" sz="1600">
                <a:solidFill>
                  <a:schemeClr val="lt2"/>
                </a:solidFill>
                <a:latin typeface="Roboto"/>
                <a:ea typeface="Roboto"/>
                <a:cs typeface="Roboto"/>
                <a:sym typeface="Roboto"/>
              </a:rPr>
              <a:t>) (ADJP (NP (CD </a:t>
            </a:r>
            <a:r>
              <a:rPr b="1" lang="en" sz="1600">
                <a:solidFill>
                  <a:schemeClr val="lt2"/>
                </a:solidFill>
                <a:latin typeface="Roboto"/>
                <a:ea typeface="Roboto"/>
                <a:cs typeface="Roboto"/>
                <a:sym typeface="Roboto"/>
              </a:rPr>
              <a:t>61</a:t>
            </a:r>
            <a:r>
              <a:rPr lang="en" sz="1600">
                <a:solidFill>
                  <a:schemeClr val="lt2"/>
                </a:solidFill>
                <a:latin typeface="Roboto"/>
                <a:ea typeface="Roboto"/>
                <a:cs typeface="Roboto"/>
                <a:sym typeface="Roboto"/>
              </a:rPr>
              <a:t>) (NNS </a:t>
            </a:r>
            <a:r>
              <a:rPr b="1" lang="en" sz="1600">
                <a:solidFill>
                  <a:schemeClr val="lt2"/>
                </a:solidFill>
                <a:latin typeface="Roboto"/>
                <a:ea typeface="Roboto"/>
                <a:cs typeface="Roboto"/>
                <a:sym typeface="Roboto"/>
              </a:rPr>
              <a:t>years</a:t>
            </a:r>
            <a:r>
              <a:rPr lang="en" sz="1600">
                <a:solidFill>
                  <a:schemeClr val="lt2"/>
                </a:solidFill>
                <a:latin typeface="Roboto"/>
                <a:ea typeface="Roboto"/>
                <a:cs typeface="Roboto"/>
                <a:sym typeface="Roboto"/>
              </a:rPr>
              <a:t>)) (JJ </a:t>
            </a:r>
            <a:r>
              <a:rPr b="1" lang="en" sz="1600">
                <a:solidFill>
                  <a:schemeClr val="lt2"/>
                </a:solidFill>
                <a:latin typeface="Roboto"/>
                <a:ea typeface="Roboto"/>
                <a:cs typeface="Roboto"/>
                <a:sym typeface="Roboto"/>
              </a:rPr>
              <a:t>old</a:t>
            </a:r>
            <a:r>
              <a:rPr lang="en" sz="1600">
                <a:solidFill>
                  <a:schemeClr val="lt2"/>
                </a:solidFill>
                <a:latin typeface="Roboto"/>
                <a:ea typeface="Roboto"/>
                <a:cs typeface="Roboto"/>
                <a:sym typeface="Roboto"/>
              </a:rPr>
              <a:t>)) (, </a:t>
            </a:r>
            <a:r>
              <a:rPr b="1" lang="en" sz="1600">
                <a:solidFill>
                  <a:schemeClr val="lt2"/>
                </a:solidFill>
                <a:latin typeface="Roboto"/>
                <a:ea typeface="Roboto"/>
                <a:cs typeface="Roboto"/>
                <a:sym typeface="Roboto"/>
              </a:rPr>
              <a:t>,</a:t>
            </a:r>
            <a:r>
              <a:rPr lang="en" sz="1600">
                <a:solidFill>
                  <a:schemeClr val="lt2"/>
                </a:solidFill>
                <a:latin typeface="Roboto"/>
                <a:ea typeface="Roboto"/>
                <a:cs typeface="Roboto"/>
                <a:sym typeface="Roboto"/>
              </a:rPr>
              <a:t>)) (VP (MD </a:t>
            </a:r>
            <a:r>
              <a:rPr b="1" lang="en" sz="1600">
                <a:solidFill>
                  <a:schemeClr val="lt2"/>
                </a:solidFill>
                <a:latin typeface="Roboto"/>
                <a:ea typeface="Roboto"/>
                <a:cs typeface="Roboto"/>
                <a:sym typeface="Roboto"/>
              </a:rPr>
              <a:t>will</a:t>
            </a:r>
            <a:r>
              <a:rPr lang="en" sz="1600">
                <a:solidFill>
                  <a:schemeClr val="lt2"/>
                </a:solidFill>
                <a:latin typeface="Roboto"/>
                <a:ea typeface="Roboto"/>
                <a:cs typeface="Roboto"/>
                <a:sym typeface="Roboto"/>
              </a:rPr>
              <a:t>) (VP (VB </a:t>
            </a:r>
            <a:r>
              <a:rPr b="1" lang="en" sz="1600">
                <a:solidFill>
                  <a:schemeClr val="lt2"/>
                </a:solidFill>
                <a:latin typeface="Roboto"/>
                <a:ea typeface="Roboto"/>
                <a:cs typeface="Roboto"/>
                <a:sym typeface="Roboto"/>
              </a:rPr>
              <a:t>join</a:t>
            </a:r>
            <a:r>
              <a:rPr lang="en" sz="1600">
                <a:solidFill>
                  <a:schemeClr val="lt2"/>
                </a:solidFill>
                <a:latin typeface="Roboto"/>
                <a:ea typeface="Roboto"/>
                <a:cs typeface="Roboto"/>
                <a:sym typeface="Roboto"/>
              </a:rPr>
              <a:t>) (NP (DT </a:t>
            </a:r>
            <a:r>
              <a:rPr b="1" lang="en" sz="1600">
                <a:solidFill>
                  <a:schemeClr val="lt2"/>
                </a:solidFill>
                <a:latin typeface="Roboto"/>
                <a:ea typeface="Roboto"/>
                <a:cs typeface="Roboto"/>
                <a:sym typeface="Roboto"/>
              </a:rPr>
              <a:t>the</a:t>
            </a:r>
            <a:r>
              <a:rPr lang="en" sz="1600">
                <a:solidFill>
                  <a:schemeClr val="lt2"/>
                </a:solidFill>
                <a:latin typeface="Roboto"/>
                <a:ea typeface="Roboto"/>
                <a:cs typeface="Roboto"/>
                <a:sym typeface="Roboto"/>
              </a:rPr>
              <a:t>) (NN </a:t>
            </a:r>
            <a:r>
              <a:rPr b="1" lang="en" sz="1600">
                <a:solidFill>
                  <a:schemeClr val="lt2"/>
                </a:solidFill>
                <a:latin typeface="Roboto"/>
                <a:ea typeface="Roboto"/>
                <a:cs typeface="Roboto"/>
                <a:sym typeface="Roboto"/>
              </a:rPr>
              <a:t>board</a:t>
            </a:r>
            <a:r>
              <a:rPr lang="en" sz="1600">
                <a:solidFill>
                  <a:schemeClr val="lt2"/>
                </a:solidFill>
                <a:latin typeface="Roboto"/>
                <a:ea typeface="Roboto"/>
                <a:cs typeface="Roboto"/>
                <a:sym typeface="Roboto"/>
              </a:rPr>
              <a:t>)) (PP-CLR (IN </a:t>
            </a:r>
            <a:r>
              <a:rPr b="1" lang="en" sz="1600">
                <a:solidFill>
                  <a:schemeClr val="lt2"/>
                </a:solidFill>
                <a:latin typeface="Roboto"/>
                <a:ea typeface="Roboto"/>
                <a:cs typeface="Roboto"/>
                <a:sym typeface="Roboto"/>
              </a:rPr>
              <a:t>as</a:t>
            </a:r>
            <a:r>
              <a:rPr lang="en" sz="1600">
                <a:solidFill>
                  <a:schemeClr val="lt2"/>
                </a:solidFill>
                <a:latin typeface="Roboto"/>
                <a:ea typeface="Roboto"/>
                <a:cs typeface="Roboto"/>
                <a:sym typeface="Roboto"/>
              </a:rPr>
              <a:t>) (NP (DT </a:t>
            </a:r>
            <a:r>
              <a:rPr b="1" lang="en" sz="1600">
                <a:solidFill>
                  <a:schemeClr val="lt2"/>
                </a:solidFill>
                <a:latin typeface="Roboto"/>
                <a:ea typeface="Roboto"/>
                <a:cs typeface="Roboto"/>
                <a:sym typeface="Roboto"/>
              </a:rPr>
              <a:t>a</a:t>
            </a:r>
            <a:r>
              <a:rPr lang="en" sz="1600">
                <a:solidFill>
                  <a:schemeClr val="lt2"/>
                </a:solidFill>
                <a:latin typeface="Roboto"/>
                <a:ea typeface="Roboto"/>
                <a:cs typeface="Roboto"/>
                <a:sym typeface="Roboto"/>
              </a:rPr>
              <a:t>) (JJ </a:t>
            </a:r>
            <a:r>
              <a:rPr b="1" lang="en" sz="1600">
                <a:solidFill>
                  <a:schemeClr val="lt2"/>
                </a:solidFill>
                <a:latin typeface="Roboto"/>
                <a:ea typeface="Roboto"/>
                <a:cs typeface="Roboto"/>
                <a:sym typeface="Roboto"/>
              </a:rPr>
              <a:t>nonexecutive</a:t>
            </a:r>
            <a:r>
              <a:rPr lang="en" sz="1600">
                <a:solidFill>
                  <a:schemeClr val="lt2"/>
                </a:solidFill>
                <a:latin typeface="Roboto"/>
                <a:ea typeface="Roboto"/>
                <a:cs typeface="Roboto"/>
                <a:sym typeface="Roboto"/>
              </a:rPr>
              <a:t>) (NN </a:t>
            </a:r>
            <a:r>
              <a:rPr b="1" lang="en" sz="1600">
                <a:solidFill>
                  <a:schemeClr val="lt2"/>
                </a:solidFill>
                <a:latin typeface="Roboto"/>
                <a:ea typeface="Roboto"/>
                <a:cs typeface="Roboto"/>
                <a:sym typeface="Roboto"/>
              </a:rPr>
              <a:t>director</a:t>
            </a:r>
            <a:r>
              <a:rPr lang="en" sz="1600">
                <a:solidFill>
                  <a:schemeClr val="lt2"/>
                </a:solidFill>
                <a:latin typeface="Roboto"/>
                <a:ea typeface="Roboto"/>
                <a:cs typeface="Roboto"/>
                <a:sym typeface="Roboto"/>
              </a:rPr>
              <a:t>))) (NP-TMP (NNP </a:t>
            </a:r>
            <a:r>
              <a:rPr b="1" lang="en" sz="1600">
                <a:solidFill>
                  <a:schemeClr val="lt2"/>
                </a:solidFill>
                <a:latin typeface="Roboto"/>
                <a:ea typeface="Roboto"/>
                <a:cs typeface="Roboto"/>
                <a:sym typeface="Roboto"/>
              </a:rPr>
              <a:t>Nov.</a:t>
            </a:r>
            <a:r>
              <a:rPr lang="en" sz="1600">
                <a:solidFill>
                  <a:schemeClr val="lt2"/>
                </a:solidFill>
                <a:latin typeface="Roboto"/>
                <a:ea typeface="Roboto"/>
                <a:cs typeface="Roboto"/>
                <a:sym typeface="Roboto"/>
              </a:rPr>
              <a:t>) (CD </a:t>
            </a:r>
            <a:r>
              <a:rPr b="1" lang="en" sz="1600">
                <a:solidFill>
                  <a:schemeClr val="lt2"/>
                </a:solidFill>
                <a:latin typeface="Roboto"/>
                <a:ea typeface="Roboto"/>
                <a:cs typeface="Roboto"/>
                <a:sym typeface="Roboto"/>
              </a:rPr>
              <a:t>29</a:t>
            </a:r>
            <a:r>
              <a:rPr lang="en" sz="1600">
                <a:solidFill>
                  <a:schemeClr val="lt2"/>
                </a:solidFill>
                <a:latin typeface="Roboto"/>
                <a:ea typeface="Roboto"/>
                <a:cs typeface="Roboto"/>
                <a:sym typeface="Roboto"/>
              </a:rPr>
              <a:t>)))) (. </a:t>
            </a:r>
            <a:r>
              <a:rPr b="1" lang="en" sz="1600">
                <a:solidFill>
                  <a:schemeClr val="lt2"/>
                </a:solidFill>
                <a:latin typeface="Roboto"/>
                <a:ea typeface="Roboto"/>
                <a:cs typeface="Roboto"/>
                <a:sym typeface="Roboto"/>
              </a:rPr>
              <a:t>.</a:t>
            </a:r>
            <a:r>
              <a:rPr lang="en" sz="1600">
                <a:solidFill>
                  <a:schemeClr val="lt2"/>
                </a:solidFill>
                <a:latin typeface="Roboto"/>
                <a:ea typeface="Roboto"/>
                <a:cs typeface="Roboto"/>
                <a:sym typeface="Roboto"/>
              </a:rPr>
              <a:t>)))</a:t>
            </a:r>
            <a:endParaRPr sz="160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chemeClr val="lt2"/>
                </a:solidFill>
                <a:latin typeface="Roboto"/>
                <a:ea typeface="Roboto"/>
                <a:cs typeface="Roboto"/>
                <a:sym typeface="Roboto"/>
              </a:rPr>
              <a:t>(ROOT (S (NP-SBJ (NNP </a:t>
            </a:r>
            <a:r>
              <a:rPr b="1" lang="en" sz="1600">
                <a:solidFill>
                  <a:schemeClr val="lt2"/>
                </a:solidFill>
                <a:latin typeface="Roboto"/>
                <a:ea typeface="Roboto"/>
                <a:cs typeface="Roboto"/>
                <a:sym typeface="Roboto"/>
              </a:rPr>
              <a:t>Mr.</a:t>
            </a:r>
            <a:r>
              <a:rPr lang="en" sz="1600">
                <a:solidFill>
                  <a:schemeClr val="lt2"/>
                </a:solidFill>
                <a:latin typeface="Roboto"/>
                <a:ea typeface="Roboto"/>
                <a:cs typeface="Roboto"/>
                <a:sym typeface="Roboto"/>
              </a:rPr>
              <a:t>) (NNP </a:t>
            </a:r>
            <a:r>
              <a:rPr b="1" lang="en" sz="1600">
                <a:solidFill>
                  <a:schemeClr val="lt2"/>
                </a:solidFill>
                <a:latin typeface="Roboto"/>
                <a:ea typeface="Roboto"/>
                <a:cs typeface="Roboto"/>
                <a:sym typeface="Roboto"/>
              </a:rPr>
              <a:t>Vinken</a:t>
            </a:r>
            <a:r>
              <a:rPr lang="en" sz="1600">
                <a:solidFill>
                  <a:schemeClr val="lt2"/>
                </a:solidFill>
                <a:latin typeface="Roboto"/>
                <a:ea typeface="Roboto"/>
                <a:cs typeface="Roboto"/>
                <a:sym typeface="Roboto"/>
              </a:rPr>
              <a:t>)) (VP (VBZ </a:t>
            </a:r>
            <a:r>
              <a:rPr b="1" lang="en" sz="1600">
                <a:solidFill>
                  <a:schemeClr val="lt2"/>
                </a:solidFill>
                <a:latin typeface="Roboto"/>
                <a:ea typeface="Roboto"/>
                <a:cs typeface="Roboto"/>
                <a:sym typeface="Roboto"/>
              </a:rPr>
              <a:t>is</a:t>
            </a:r>
            <a:r>
              <a:rPr lang="en" sz="1600">
                <a:solidFill>
                  <a:schemeClr val="lt2"/>
                </a:solidFill>
                <a:latin typeface="Roboto"/>
                <a:ea typeface="Roboto"/>
                <a:cs typeface="Roboto"/>
                <a:sym typeface="Roboto"/>
              </a:rPr>
              <a:t>) (NP-PRD (NP (NN </a:t>
            </a:r>
            <a:r>
              <a:rPr b="1" lang="en" sz="1600">
                <a:solidFill>
                  <a:schemeClr val="lt2"/>
                </a:solidFill>
                <a:latin typeface="Roboto"/>
                <a:ea typeface="Roboto"/>
                <a:cs typeface="Roboto"/>
                <a:sym typeface="Roboto"/>
              </a:rPr>
              <a:t>chairman</a:t>
            </a:r>
            <a:r>
              <a:rPr lang="en" sz="1600">
                <a:solidFill>
                  <a:schemeClr val="lt2"/>
                </a:solidFill>
                <a:latin typeface="Roboto"/>
                <a:ea typeface="Roboto"/>
                <a:cs typeface="Roboto"/>
                <a:sym typeface="Roboto"/>
              </a:rPr>
              <a:t>)) (PP (IN </a:t>
            </a:r>
            <a:r>
              <a:rPr b="1" lang="en" sz="1600">
                <a:solidFill>
                  <a:schemeClr val="lt2"/>
                </a:solidFill>
                <a:latin typeface="Roboto"/>
                <a:ea typeface="Roboto"/>
                <a:cs typeface="Roboto"/>
                <a:sym typeface="Roboto"/>
              </a:rPr>
              <a:t>of</a:t>
            </a:r>
            <a:r>
              <a:rPr lang="en" sz="1600">
                <a:solidFill>
                  <a:schemeClr val="lt2"/>
                </a:solidFill>
                <a:latin typeface="Roboto"/>
                <a:ea typeface="Roboto"/>
                <a:cs typeface="Roboto"/>
                <a:sym typeface="Roboto"/>
              </a:rPr>
              <a:t>) (NP (NP (NNP </a:t>
            </a:r>
            <a:r>
              <a:rPr b="1" lang="en" sz="1600">
                <a:solidFill>
                  <a:schemeClr val="lt2"/>
                </a:solidFill>
                <a:latin typeface="Roboto"/>
                <a:ea typeface="Roboto"/>
                <a:cs typeface="Roboto"/>
                <a:sym typeface="Roboto"/>
              </a:rPr>
              <a:t>Elsevier</a:t>
            </a:r>
            <a:r>
              <a:rPr lang="en" sz="1600">
                <a:solidFill>
                  <a:schemeClr val="lt2"/>
                </a:solidFill>
                <a:latin typeface="Roboto"/>
                <a:ea typeface="Roboto"/>
                <a:cs typeface="Roboto"/>
                <a:sym typeface="Roboto"/>
              </a:rPr>
              <a:t>) (NNP </a:t>
            </a:r>
            <a:r>
              <a:rPr b="1" lang="en" sz="1600">
                <a:solidFill>
                  <a:schemeClr val="lt2"/>
                </a:solidFill>
                <a:latin typeface="Roboto"/>
                <a:ea typeface="Roboto"/>
                <a:cs typeface="Roboto"/>
                <a:sym typeface="Roboto"/>
              </a:rPr>
              <a:t>N.V.</a:t>
            </a:r>
            <a:r>
              <a:rPr lang="en" sz="1600">
                <a:solidFill>
                  <a:schemeClr val="lt2"/>
                </a:solidFill>
                <a:latin typeface="Roboto"/>
                <a:ea typeface="Roboto"/>
                <a:cs typeface="Roboto"/>
                <a:sym typeface="Roboto"/>
              </a:rPr>
              <a:t>)) (, </a:t>
            </a:r>
            <a:r>
              <a:rPr b="1" lang="en" sz="1600">
                <a:solidFill>
                  <a:schemeClr val="lt2"/>
                </a:solidFill>
                <a:latin typeface="Roboto"/>
                <a:ea typeface="Roboto"/>
                <a:cs typeface="Roboto"/>
                <a:sym typeface="Roboto"/>
              </a:rPr>
              <a:t>,</a:t>
            </a:r>
            <a:r>
              <a:rPr lang="en" sz="1600">
                <a:solidFill>
                  <a:schemeClr val="lt2"/>
                </a:solidFill>
                <a:latin typeface="Roboto"/>
                <a:ea typeface="Roboto"/>
                <a:cs typeface="Roboto"/>
                <a:sym typeface="Roboto"/>
              </a:rPr>
              <a:t>) (NP (DT </a:t>
            </a:r>
            <a:r>
              <a:rPr b="1" lang="en" sz="1600">
                <a:solidFill>
                  <a:schemeClr val="lt2"/>
                </a:solidFill>
                <a:latin typeface="Roboto"/>
                <a:ea typeface="Roboto"/>
                <a:cs typeface="Roboto"/>
                <a:sym typeface="Roboto"/>
              </a:rPr>
              <a:t>the</a:t>
            </a:r>
            <a:r>
              <a:rPr lang="en" sz="1600">
                <a:solidFill>
                  <a:schemeClr val="lt2"/>
                </a:solidFill>
                <a:latin typeface="Roboto"/>
                <a:ea typeface="Roboto"/>
                <a:cs typeface="Roboto"/>
                <a:sym typeface="Roboto"/>
              </a:rPr>
              <a:t>) (NNP </a:t>
            </a:r>
            <a:r>
              <a:rPr b="1" lang="en" sz="1600">
                <a:solidFill>
                  <a:schemeClr val="lt2"/>
                </a:solidFill>
                <a:latin typeface="Roboto"/>
                <a:ea typeface="Roboto"/>
                <a:cs typeface="Roboto"/>
                <a:sym typeface="Roboto"/>
              </a:rPr>
              <a:t>Dutch</a:t>
            </a:r>
            <a:r>
              <a:rPr lang="en" sz="1600">
                <a:solidFill>
                  <a:schemeClr val="lt2"/>
                </a:solidFill>
                <a:latin typeface="Roboto"/>
                <a:ea typeface="Roboto"/>
                <a:cs typeface="Roboto"/>
                <a:sym typeface="Roboto"/>
              </a:rPr>
              <a:t>) (VBG </a:t>
            </a:r>
            <a:r>
              <a:rPr b="1" lang="en" sz="1600">
                <a:solidFill>
                  <a:schemeClr val="lt2"/>
                </a:solidFill>
                <a:latin typeface="Roboto"/>
                <a:ea typeface="Roboto"/>
                <a:cs typeface="Roboto"/>
                <a:sym typeface="Roboto"/>
              </a:rPr>
              <a:t>publishing</a:t>
            </a:r>
            <a:r>
              <a:rPr lang="en" sz="1600">
                <a:solidFill>
                  <a:schemeClr val="lt2"/>
                </a:solidFill>
                <a:latin typeface="Roboto"/>
                <a:ea typeface="Roboto"/>
                <a:cs typeface="Roboto"/>
                <a:sym typeface="Roboto"/>
              </a:rPr>
              <a:t>) (NN </a:t>
            </a:r>
            <a:r>
              <a:rPr b="1" lang="en" sz="1600">
                <a:solidFill>
                  <a:schemeClr val="lt2"/>
                </a:solidFill>
                <a:latin typeface="Roboto"/>
                <a:ea typeface="Roboto"/>
                <a:cs typeface="Roboto"/>
                <a:sym typeface="Roboto"/>
              </a:rPr>
              <a:t>group</a:t>
            </a:r>
            <a:r>
              <a:rPr lang="en" sz="1600">
                <a:solidFill>
                  <a:schemeClr val="lt2"/>
                </a:solidFill>
                <a:latin typeface="Roboto"/>
                <a:ea typeface="Roboto"/>
                <a:cs typeface="Roboto"/>
                <a:sym typeface="Roboto"/>
              </a:rPr>
              <a:t>)))))) (. </a:t>
            </a:r>
            <a:r>
              <a:rPr b="1" lang="en" sz="1600">
                <a:solidFill>
                  <a:schemeClr val="lt2"/>
                </a:solidFill>
                <a:latin typeface="Roboto"/>
                <a:ea typeface="Roboto"/>
                <a:cs typeface="Roboto"/>
                <a:sym typeface="Roboto"/>
              </a:rPr>
              <a:t>.</a:t>
            </a:r>
            <a:r>
              <a:rPr lang="en" sz="1600">
                <a:solidFill>
                  <a:schemeClr val="lt2"/>
                </a:solidFill>
                <a:latin typeface="Roboto"/>
                <a:ea typeface="Roboto"/>
                <a:cs typeface="Roboto"/>
                <a:sym typeface="Roboto"/>
              </a:rPr>
              <a:t>)))</a:t>
            </a:r>
            <a:endParaRPr sz="1600">
              <a:solidFill>
                <a:schemeClr val="lt2"/>
              </a:solidFill>
              <a:latin typeface="Roboto"/>
              <a:ea typeface="Roboto"/>
              <a:cs typeface="Roboto"/>
              <a:sym typeface="Roboto"/>
            </a:endParaRPr>
          </a:p>
        </p:txBody>
      </p:sp>
      <p:sp>
        <p:nvSpPr>
          <p:cNvPr id="452" name="Google Shape;452;p46"/>
          <p:cNvSpPr txBox="1"/>
          <p:nvPr/>
        </p:nvSpPr>
        <p:spPr>
          <a:xfrm>
            <a:off x="5512250" y="4723075"/>
            <a:ext cx="3011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3"/>
              </a:rPr>
              <a:t>Examples from Penntreebank-3</a:t>
            </a:r>
            <a:endParaRPr sz="1000">
              <a:solidFill>
                <a:srgbClr val="73737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Supervised Learning</a:t>
            </a:r>
            <a:endParaRPr/>
          </a:p>
        </p:txBody>
      </p:sp>
      <p:sp>
        <p:nvSpPr>
          <p:cNvPr id="458" name="Google Shape;458;p47"/>
          <p:cNvSpPr txBox="1"/>
          <p:nvPr>
            <p:ph idx="1" type="body"/>
          </p:nvPr>
        </p:nvSpPr>
        <p:spPr>
          <a:xfrm>
            <a:off x="226075" y="1465800"/>
            <a:ext cx="2808000" cy="382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A </a:t>
            </a:r>
            <a:r>
              <a:rPr b="1" lang="en" sz="1800"/>
              <a:t>model</a:t>
            </a:r>
            <a:r>
              <a:rPr lang="en" sz="1800"/>
              <a:t> learns to predict a </a:t>
            </a:r>
            <a:r>
              <a:rPr b="1" lang="en" sz="1800"/>
              <a:t>label</a:t>
            </a:r>
            <a:r>
              <a:rPr lang="en" sz="1800"/>
              <a:t>, e.g., annotation, given an </a:t>
            </a:r>
            <a:r>
              <a:rPr b="1" lang="en" sz="1800"/>
              <a:t>input</a:t>
            </a:r>
            <a:r>
              <a:rPr lang="en" sz="1800"/>
              <a:t>, e.g., text, from a </a:t>
            </a:r>
            <a:r>
              <a:rPr b="1" lang="en" sz="1800"/>
              <a:t>training</a:t>
            </a:r>
            <a:r>
              <a:rPr lang="en" sz="1800"/>
              <a:t> </a:t>
            </a:r>
            <a:r>
              <a:rPr b="1" lang="en" sz="1800"/>
              <a:t>data</a:t>
            </a:r>
            <a:r>
              <a:rPr lang="en" sz="1800"/>
              <a:t>.</a:t>
            </a:r>
            <a:endParaRPr sz="1800"/>
          </a:p>
          <a:p>
            <a:pPr indent="-342900" lvl="0" marL="457200" rtl="0" algn="l">
              <a:spcBef>
                <a:spcPts val="1200"/>
              </a:spcBef>
              <a:spcAft>
                <a:spcPts val="0"/>
              </a:spcAft>
              <a:buSzPts val="1800"/>
              <a:buChar char="●"/>
            </a:pPr>
            <a:r>
              <a:rPr lang="en" sz="1800"/>
              <a:t>Named entity recognition: given an input text, predict spans for entities.</a:t>
            </a:r>
            <a:endParaRPr sz="1800"/>
          </a:p>
        </p:txBody>
      </p:sp>
      <p:sp>
        <p:nvSpPr>
          <p:cNvPr id="459" name="Google Shape;459;p4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60" name="Google Shape;460;p47"/>
          <p:cNvGrpSpPr/>
          <p:nvPr/>
        </p:nvGrpSpPr>
        <p:grpSpPr>
          <a:xfrm>
            <a:off x="4127275" y="290005"/>
            <a:ext cx="4396264" cy="1913542"/>
            <a:chOff x="4405000" y="673946"/>
            <a:chExt cx="4094500" cy="1714183"/>
          </a:xfrm>
        </p:grpSpPr>
        <p:sp>
          <p:nvSpPr>
            <p:cNvPr id="461" name="Google Shape;461;p47"/>
            <p:cNvSpPr/>
            <p:nvPr/>
          </p:nvSpPr>
          <p:spPr>
            <a:xfrm>
              <a:off x="4405000" y="973929"/>
              <a:ext cx="3785700" cy="14142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txBox="1"/>
            <p:nvPr/>
          </p:nvSpPr>
          <p:spPr>
            <a:xfrm>
              <a:off x="4457389" y="973929"/>
              <a:ext cx="3069900" cy="41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Tim Cook is the CEO of Apple.</a:t>
              </a:r>
              <a:endParaRPr sz="1800">
                <a:solidFill>
                  <a:schemeClr val="lt2"/>
                </a:solidFill>
                <a:latin typeface="Roboto"/>
                <a:ea typeface="Roboto"/>
                <a:cs typeface="Roboto"/>
                <a:sym typeface="Roboto"/>
              </a:endParaRPr>
            </a:p>
          </p:txBody>
        </p:sp>
        <p:sp>
          <p:nvSpPr>
            <p:cNvPr id="463" name="Google Shape;463;p47"/>
            <p:cNvSpPr txBox="1"/>
            <p:nvPr/>
          </p:nvSpPr>
          <p:spPr>
            <a:xfrm>
              <a:off x="4662148" y="1615042"/>
              <a:ext cx="3674700" cy="41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Sundar Pichai is the CEO of Google.</a:t>
              </a:r>
              <a:endParaRPr sz="1800">
                <a:solidFill>
                  <a:schemeClr val="lt2"/>
                </a:solidFill>
                <a:latin typeface="Roboto"/>
                <a:ea typeface="Roboto"/>
                <a:cs typeface="Roboto"/>
                <a:sym typeface="Roboto"/>
              </a:endParaRPr>
            </a:p>
          </p:txBody>
        </p:sp>
        <p:sp>
          <p:nvSpPr>
            <p:cNvPr id="464" name="Google Shape;464;p47"/>
            <p:cNvSpPr/>
            <p:nvPr/>
          </p:nvSpPr>
          <p:spPr>
            <a:xfrm>
              <a:off x="4520234" y="1047296"/>
              <a:ext cx="958200" cy="2727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65" name="Google Shape;465;p47"/>
            <p:cNvSpPr/>
            <p:nvPr/>
          </p:nvSpPr>
          <p:spPr>
            <a:xfrm>
              <a:off x="6739103" y="1063063"/>
              <a:ext cx="643500" cy="272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66" name="Google Shape;466;p47"/>
            <p:cNvSpPr txBox="1"/>
            <p:nvPr/>
          </p:nvSpPr>
          <p:spPr>
            <a:xfrm>
              <a:off x="4538042" y="1319988"/>
              <a:ext cx="643500" cy="35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PERS</a:t>
              </a:r>
              <a:endParaRPr b="1">
                <a:solidFill>
                  <a:schemeClr val="accent3"/>
                </a:solidFill>
                <a:latin typeface="Roboto"/>
                <a:ea typeface="Roboto"/>
                <a:cs typeface="Roboto"/>
                <a:sym typeface="Roboto"/>
              </a:endParaRPr>
            </a:p>
          </p:txBody>
        </p:sp>
        <p:sp>
          <p:nvSpPr>
            <p:cNvPr id="467" name="Google Shape;467;p47"/>
            <p:cNvSpPr txBox="1"/>
            <p:nvPr/>
          </p:nvSpPr>
          <p:spPr>
            <a:xfrm>
              <a:off x="6739100" y="1319988"/>
              <a:ext cx="643500" cy="35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Roboto"/>
                  <a:ea typeface="Roboto"/>
                  <a:cs typeface="Roboto"/>
                  <a:sym typeface="Roboto"/>
                </a:rPr>
                <a:t>ORG</a:t>
              </a:r>
              <a:endParaRPr b="1">
                <a:solidFill>
                  <a:schemeClr val="accent1"/>
                </a:solidFill>
                <a:latin typeface="Roboto"/>
                <a:ea typeface="Roboto"/>
                <a:cs typeface="Roboto"/>
                <a:sym typeface="Roboto"/>
              </a:endParaRPr>
            </a:p>
          </p:txBody>
        </p:sp>
        <p:sp>
          <p:nvSpPr>
            <p:cNvPr id="468" name="Google Shape;468;p47"/>
            <p:cNvSpPr/>
            <p:nvPr/>
          </p:nvSpPr>
          <p:spPr>
            <a:xfrm>
              <a:off x="4662148" y="1671098"/>
              <a:ext cx="1401600" cy="2727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69" name="Google Shape;469;p47"/>
            <p:cNvSpPr txBox="1"/>
            <p:nvPr/>
          </p:nvSpPr>
          <p:spPr>
            <a:xfrm>
              <a:off x="4677588" y="1935916"/>
              <a:ext cx="643500" cy="35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PERS</a:t>
              </a:r>
              <a:endParaRPr b="1">
                <a:solidFill>
                  <a:schemeClr val="accent3"/>
                </a:solidFill>
                <a:latin typeface="Roboto"/>
                <a:ea typeface="Roboto"/>
                <a:cs typeface="Roboto"/>
                <a:sym typeface="Roboto"/>
              </a:endParaRPr>
            </a:p>
          </p:txBody>
        </p:sp>
        <p:sp>
          <p:nvSpPr>
            <p:cNvPr id="470" name="Google Shape;470;p47"/>
            <p:cNvSpPr/>
            <p:nvPr/>
          </p:nvSpPr>
          <p:spPr>
            <a:xfrm>
              <a:off x="7339058" y="1685543"/>
              <a:ext cx="744300" cy="272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71" name="Google Shape;471;p47"/>
            <p:cNvSpPr txBox="1"/>
            <p:nvPr/>
          </p:nvSpPr>
          <p:spPr>
            <a:xfrm>
              <a:off x="7339071" y="1943788"/>
              <a:ext cx="643500" cy="35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Roboto"/>
                  <a:ea typeface="Roboto"/>
                  <a:cs typeface="Roboto"/>
                  <a:sym typeface="Roboto"/>
                </a:rPr>
                <a:t>ORG</a:t>
              </a:r>
              <a:endParaRPr b="1">
                <a:solidFill>
                  <a:schemeClr val="accent1"/>
                </a:solidFill>
                <a:latin typeface="Roboto"/>
                <a:ea typeface="Roboto"/>
                <a:cs typeface="Roboto"/>
                <a:sym typeface="Roboto"/>
              </a:endParaRPr>
            </a:p>
          </p:txBody>
        </p:sp>
        <p:sp>
          <p:nvSpPr>
            <p:cNvPr id="472" name="Google Shape;472;p47"/>
            <p:cNvSpPr txBox="1"/>
            <p:nvPr/>
          </p:nvSpPr>
          <p:spPr>
            <a:xfrm>
              <a:off x="7436300" y="673946"/>
              <a:ext cx="1063200" cy="6618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Training data</a:t>
              </a:r>
              <a:endParaRPr b="1" sz="1800">
                <a:solidFill>
                  <a:schemeClr val="lt2"/>
                </a:solidFill>
                <a:latin typeface="Roboto"/>
                <a:ea typeface="Roboto"/>
                <a:cs typeface="Roboto"/>
                <a:sym typeface="Roboto"/>
              </a:endParaRPr>
            </a:p>
          </p:txBody>
        </p:sp>
      </p:grpSp>
      <p:grpSp>
        <p:nvGrpSpPr>
          <p:cNvPr id="473" name="Google Shape;473;p47"/>
          <p:cNvGrpSpPr/>
          <p:nvPr/>
        </p:nvGrpSpPr>
        <p:grpSpPr>
          <a:xfrm>
            <a:off x="3673138" y="2203550"/>
            <a:ext cx="2960263" cy="1773437"/>
            <a:chOff x="3673138" y="2203550"/>
            <a:chExt cx="2960263" cy="1773437"/>
          </a:xfrm>
        </p:grpSpPr>
        <p:sp>
          <p:nvSpPr>
            <p:cNvPr id="474" name="Google Shape;474;p47"/>
            <p:cNvSpPr/>
            <p:nvPr/>
          </p:nvSpPr>
          <p:spPr>
            <a:xfrm>
              <a:off x="5434600" y="3182588"/>
              <a:ext cx="1198800" cy="794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Model</a:t>
              </a:r>
              <a:endParaRPr b="1" sz="1800">
                <a:solidFill>
                  <a:schemeClr val="lt2"/>
                </a:solidFill>
                <a:latin typeface="Roboto"/>
                <a:ea typeface="Roboto"/>
                <a:cs typeface="Roboto"/>
                <a:sym typeface="Roboto"/>
              </a:endParaRPr>
            </a:p>
          </p:txBody>
        </p:sp>
        <p:sp>
          <p:nvSpPr>
            <p:cNvPr id="475" name="Google Shape;475;p47"/>
            <p:cNvSpPr/>
            <p:nvPr/>
          </p:nvSpPr>
          <p:spPr>
            <a:xfrm>
              <a:off x="5782600" y="2203550"/>
              <a:ext cx="502800" cy="978900"/>
            </a:xfrm>
            <a:prstGeom prst="down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txBox="1"/>
            <p:nvPr/>
          </p:nvSpPr>
          <p:spPr>
            <a:xfrm>
              <a:off x="3673138" y="2340900"/>
              <a:ext cx="236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Supervised learning</a:t>
              </a:r>
              <a:endParaRPr b="1" sz="1800">
                <a:solidFill>
                  <a:schemeClr val="lt2"/>
                </a:solidFill>
                <a:latin typeface="Roboto"/>
                <a:ea typeface="Roboto"/>
                <a:cs typeface="Roboto"/>
                <a:sym typeface="Roboto"/>
              </a:endParaRPr>
            </a:p>
          </p:txBody>
        </p:sp>
      </p:grpSp>
      <p:grpSp>
        <p:nvGrpSpPr>
          <p:cNvPr id="477" name="Google Shape;477;p47"/>
          <p:cNvGrpSpPr/>
          <p:nvPr/>
        </p:nvGrpSpPr>
        <p:grpSpPr>
          <a:xfrm>
            <a:off x="3360700" y="2786475"/>
            <a:ext cx="2090175" cy="1301213"/>
            <a:chOff x="3360700" y="2786475"/>
            <a:chExt cx="2090175" cy="1301213"/>
          </a:xfrm>
        </p:grpSpPr>
        <p:sp>
          <p:nvSpPr>
            <p:cNvPr id="478" name="Google Shape;478;p47"/>
            <p:cNvSpPr/>
            <p:nvPr/>
          </p:nvSpPr>
          <p:spPr>
            <a:xfrm>
              <a:off x="4981675" y="3328388"/>
              <a:ext cx="469200" cy="502800"/>
            </a:xfrm>
            <a:prstGeom prst="right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txBox="1"/>
            <p:nvPr/>
          </p:nvSpPr>
          <p:spPr>
            <a:xfrm>
              <a:off x="3360700" y="3071888"/>
              <a:ext cx="159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Steve Ballmer was the CEO of Microsoft.</a:t>
              </a:r>
              <a:endParaRPr sz="1800">
                <a:solidFill>
                  <a:schemeClr val="lt2"/>
                </a:solidFill>
                <a:latin typeface="Roboto"/>
                <a:ea typeface="Roboto"/>
                <a:cs typeface="Roboto"/>
                <a:sym typeface="Roboto"/>
              </a:endParaRPr>
            </a:p>
          </p:txBody>
        </p:sp>
        <p:sp>
          <p:nvSpPr>
            <p:cNvPr id="480" name="Google Shape;480;p47"/>
            <p:cNvSpPr txBox="1"/>
            <p:nvPr/>
          </p:nvSpPr>
          <p:spPr>
            <a:xfrm>
              <a:off x="3360700" y="2786475"/>
              <a:ext cx="75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Input</a:t>
              </a:r>
              <a:endParaRPr b="1" sz="1800">
                <a:solidFill>
                  <a:schemeClr val="lt2"/>
                </a:solidFill>
                <a:latin typeface="Roboto"/>
                <a:ea typeface="Roboto"/>
                <a:cs typeface="Roboto"/>
                <a:sym typeface="Roboto"/>
              </a:endParaRPr>
            </a:p>
          </p:txBody>
        </p:sp>
      </p:grpSp>
      <p:grpSp>
        <p:nvGrpSpPr>
          <p:cNvPr id="481" name="Google Shape;481;p47"/>
          <p:cNvGrpSpPr/>
          <p:nvPr/>
        </p:nvGrpSpPr>
        <p:grpSpPr>
          <a:xfrm>
            <a:off x="6570550" y="2786475"/>
            <a:ext cx="2189125" cy="1717613"/>
            <a:chOff x="6570550" y="2786475"/>
            <a:chExt cx="2189125" cy="1717613"/>
          </a:xfrm>
        </p:grpSpPr>
        <p:sp>
          <p:nvSpPr>
            <p:cNvPr id="482" name="Google Shape;482;p47"/>
            <p:cNvSpPr/>
            <p:nvPr/>
          </p:nvSpPr>
          <p:spPr>
            <a:xfrm>
              <a:off x="6633400" y="3328388"/>
              <a:ext cx="469200" cy="502800"/>
            </a:xfrm>
            <a:prstGeom prst="right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txBox="1"/>
            <p:nvPr/>
          </p:nvSpPr>
          <p:spPr>
            <a:xfrm>
              <a:off x="7167275" y="3155588"/>
              <a:ext cx="159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Steve Ballmer was the CEO of Microsoft.</a:t>
              </a:r>
              <a:endParaRPr sz="1800">
                <a:solidFill>
                  <a:schemeClr val="lt2"/>
                </a:solidFill>
                <a:latin typeface="Roboto"/>
                <a:ea typeface="Roboto"/>
                <a:cs typeface="Roboto"/>
                <a:sym typeface="Roboto"/>
              </a:endParaRPr>
            </a:p>
          </p:txBody>
        </p:sp>
        <p:sp>
          <p:nvSpPr>
            <p:cNvPr id="484" name="Google Shape;484;p47"/>
            <p:cNvSpPr/>
            <p:nvPr/>
          </p:nvSpPr>
          <p:spPr>
            <a:xfrm>
              <a:off x="7167275" y="3248163"/>
              <a:ext cx="1592400" cy="2727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85" name="Google Shape;485;p47"/>
            <p:cNvSpPr/>
            <p:nvPr/>
          </p:nvSpPr>
          <p:spPr>
            <a:xfrm>
              <a:off x="7491550" y="3831188"/>
              <a:ext cx="1011000" cy="272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86" name="Google Shape;486;p47"/>
            <p:cNvSpPr txBox="1"/>
            <p:nvPr/>
          </p:nvSpPr>
          <p:spPr>
            <a:xfrm>
              <a:off x="7675300" y="4103888"/>
              <a:ext cx="64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Roboto"/>
                  <a:ea typeface="Roboto"/>
                  <a:cs typeface="Roboto"/>
                  <a:sym typeface="Roboto"/>
                </a:rPr>
                <a:t>ORG</a:t>
              </a:r>
              <a:endParaRPr b="1">
                <a:solidFill>
                  <a:schemeClr val="accent1"/>
                </a:solidFill>
                <a:latin typeface="Roboto"/>
                <a:ea typeface="Roboto"/>
                <a:cs typeface="Roboto"/>
                <a:sym typeface="Roboto"/>
              </a:endParaRPr>
            </a:p>
          </p:txBody>
        </p:sp>
        <p:sp>
          <p:nvSpPr>
            <p:cNvPr id="487" name="Google Shape;487;p47"/>
            <p:cNvSpPr txBox="1"/>
            <p:nvPr/>
          </p:nvSpPr>
          <p:spPr>
            <a:xfrm>
              <a:off x="7675300" y="2859463"/>
              <a:ext cx="64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3"/>
                  </a:solidFill>
                  <a:latin typeface="Roboto"/>
                  <a:ea typeface="Roboto"/>
                  <a:cs typeface="Roboto"/>
                  <a:sym typeface="Roboto"/>
                </a:rPr>
                <a:t>PERS</a:t>
              </a:r>
              <a:endParaRPr b="1">
                <a:solidFill>
                  <a:schemeClr val="accent3"/>
                </a:solidFill>
                <a:latin typeface="Roboto"/>
                <a:ea typeface="Roboto"/>
                <a:cs typeface="Roboto"/>
                <a:sym typeface="Roboto"/>
              </a:endParaRPr>
            </a:p>
          </p:txBody>
        </p:sp>
        <p:sp>
          <p:nvSpPr>
            <p:cNvPr id="488" name="Google Shape;488;p47"/>
            <p:cNvSpPr txBox="1"/>
            <p:nvPr/>
          </p:nvSpPr>
          <p:spPr>
            <a:xfrm>
              <a:off x="6570550" y="2786475"/>
              <a:ext cx="123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Prediction</a:t>
              </a:r>
              <a:endParaRPr b="1" sz="1800">
                <a:solidFill>
                  <a:schemeClr val="lt2"/>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8"/>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Unsupervised Learning</a:t>
            </a:r>
            <a:endParaRPr/>
          </a:p>
        </p:txBody>
      </p:sp>
      <p:sp>
        <p:nvSpPr>
          <p:cNvPr id="494" name="Google Shape;494;p48"/>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A </a:t>
            </a:r>
            <a:r>
              <a:rPr b="1" lang="en" sz="1800"/>
              <a:t>model</a:t>
            </a:r>
            <a:r>
              <a:rPr lang="en" sz="1800"/>
              <a:t> induces </a:t>
            </a:r>
            <a:r>
              <a:rPr b="1" lang="en" sz="1800"/>
              <a:t>latent information</a:t>
            </a:r>
            <a:r>
              <a:rPr lang="en" sz="1800"/>
              <a:t> given an </a:t>
            </a:r>
            <a:r>
              <a:rPr b="1" lang="en" sz="1800"/>
              <a:t>input</a:t>
            </a:r>
            <a:r>
              <a:rPr lang="en" sz="1800"/>
              <a:t> and </a:t>
            </a:r>
            <a:r>
              <a:rPr b="1" lang="en" sz="1800"/>
              <a:t>label</a:t>
            </a:r>
            <a:r>
              <a:rPr lang="en" sz="1800"/>
              <a:t> pair.</a:t>
            </a:r>
            <a:endParaRPr sz="1800"/>
          </a:p>
          <a:p>
            <a:pPr indent="-342900" lvl="0" marL="457200" rtl="0" algn="l">
              <a:spcBef>
                <a:spcPts val="1200"/>
              </a:spcBef>
              <a:spcAft>
                <a:spcPts val="0"/>
              </a:spcAft>
              <a:buSzPts val="1800"/>
              <a:buChar char="●"/>
            </a:pPr>
            <a:r>
              <a:rPr lang="en" sz="1800"/>
              <a:t>MT: Induces word-wise alignment for a source-target sentence pair.</a:t>
            </a:r>
            <a:endParaRPr sz="1800"/>
          </a:p>
        </p:txBody>
      </p:sp>
      <p:sp>
        <p:nvSpPr>
          <p:cNvPr id="495" name="Google Shape;495;p4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48"/>
          <p:cNvSpPr txBox="1"/>
          <p:nvPr/>
        </p:nvSpPr>
        <p:spPr>
          <a:xfrm>
            <a:off x="4554850" y="3211050"/>
            <a:ext cx="4517400" cy="16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Roboto"/>
                <a:ea typeface="Roboto"/>
                <a:cs typeface="Roboto"/>
                <a:sym typeface="Roboto"/>
              </a:rPr>
              <a:t>上海浦东开发与法制建设同步</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n" sz="1000">
                <a:solidFill>
                  <a:schemeClr val="lt2"/>
                </a:solidFill>
                <a:latin typeface="Roboto"/>
                <a:ea typeface="Roboto"/>
                <a:cs typeface="Roboto"/>
                <a:sym typeface="Roboto"/>
              </a:rPr>
              <a:t>新华社上海二月十日电（记者谢金虎、张持坚）</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n" sz="1000">
                <a:solidFill>
                  <a:schemeClr val="lt2"/>
                </a:solidFill>
                <a:latin typeface="Roboto"/>
                <a:ea typeface="Roboto"/>
                <a:cs typeface="Roboto"/>
                <a:sym typeface="Roboto"/>
              </a:rPr>
              <a:t>上海浦东近年来颁布实行了涉及经济、贸易、建设、规划、科技、文教等领域的七十一件法规性文件，确保了浦东开发的有序进行。</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n" sz="1000">
                <a:solidFill>
                  <a:schemeClr val="lt2"/>
                </a:solidFill>
                <a:latin typeface="Roboto"/>
                <a:ea typeface="Roboto"/>
                <a:cs typeface="Roboto"/>
                <a:sym typeface="Roboto"/>
              </a:rPr>
              <a:t>浦东开发开放是一项振兴上海，建设现代化经济、贸易、金融中心的跨世纪工程，因此大量出现的是以前不曾遇到过的新情况、新问题。</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n" sz="1000">
                <a:solidFill>
                  <a:schemeClr val="lt2"/>
                </a:solidFill>
                <a:latin typeface="Roboto"/>
                <a:ea typeface="Roboto"/>
                <a:cs typeface="Roboto"/>
                <a:sym typeface="Roboto"/>
              </a:rPr>
              <a:t>对此，浦东不是简单的采取“干一段时间，等积累了经验以后再制定法规条例”的做法，而是借鉴发达国家和深圳等特区的经验教训，聘请国内外有关专家学者，积极、及时地制定和推出法规性文件，使这些经济活动一出现就被纳入法制轨道。</a:t>
            </a:r>
            <a:endParaRPr sz="1000">
              <a:solidFill>
                <a:schemeClr val="lt2"/>
              </a:solidFill>
              <a:latin typeface="Roboto"/>
              <a:ea typeface="Roboto"/>
              <a:cs typeface="Roboto"/>
              <a:sym typeface="Roboto"/>
            </a:endParaRPr>
          </a:p>
        </p:txBody>
      </p:sp>
      <p:sp>
        <p:nvSpPr>
          <p:cNvPr id="497" name="Google Shape;497;p48"/>
          <p:cNvSpPr txBox="1"/>
          <p:nvPr/>
        </p:nvSpPr>
        <p:spPr>
          <a:xfrm>
            <a:off x="3345675" y="54475"/>
            <a:ext cx="5003400" cy="3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Roboto"/>
                <a:ea typeface="Roboto"/>
                <a:cs typeface="Roboto"/>
                <a:sym typeface="Roboto"/>
              </a:rPr>
              <a:t>The development of Shanghai's Pudong is in step with the establishment of its legal system</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n" sz="1000">
                <a:solidFill>
                  <a:schemeClr val="lt2"/>
                </a:solidFill>
                <a:latin typeface="Roboto"/>
                <a:ea typeface="Roboto"/>
                <a:cs typeface="Roboto"/>
                <a:sym typeface="Roboto"/>
              </a:rPr>
              <a:t>Xinhua News Agency, Shanghai, February 10, by wire (reporters Jinhu Xie and Chijian Zhang)</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n" sz="1000">
                <a:solidFill>
                  <a:schemeClr val="lt2"/>
                </a:solidFill>
                <a:latin typeface="Roboto"/>
                <a:ea typeface="Roboto"/>
                <a:cs typeface="Roboto"/>
                <a:sym typeface="Roboto"/>
              </a:rPr>
              <a:t>In recent years Shanghai's Pudong has promulgated and implemented 71 regulatory documents relating to areas such as economics, trade, construction, planning, science and technology, culture and education, etc., ensuring the orderly advancement of Pudong's development.</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n" sz="1000">
                <a:solidFill>
                  <a:schemeClr val="lt2"/>
                </a:solidFill>
                <a:latin typeface="Roboto"/>
                <a:ea typeface="Roboto"/>
                <a:cs typeface="Roboto"/>
                <a:sym typeface="Roboto"/>
              </a:rPr>
              <a:t>Pudong's development and opening up is a century-spanning undertaking for vigorously promoting Shanghai and constructing a modern economic, trade, and financial center. Because of this, new situations and new questions that have not been encountered before are emerging in great numbers. </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n" sz="1000">
                <a:solidFill>
                  <a:schemeClr val="lt2"/>
                </a:solidFill>
                <a:latin typeface="Roboto"/>
                <a:ea typeface="Roboto"/>
                <a:cs typeface="Roboto"/>
                <a:sym typeface="Roboto"/>
              </a:rPr>
              <a:t>In response to this, Pudong is not simply adopting an approach of "work for a short time and then draw up laws and regulations only after waiting until experience has been accumulated." Instead, Pudong is taking advantage of the lessons from experience of developed countries and special regions such as Shenzhen by hiring appropriate domestic and foreign specialists and scholars, by actively and promptly formulating and issuing regulatory documents, and by ensuring that these economic activities are incorporated into the sphere of influence of the legal system as soon as they appear.</a:t>
            </a:r>
            <a:endParaRPr sz="1000">
              <a:solidFill>
                <a:schemeClr val="lt2"/>
              </a:solidFill>
              <a:latin typeface="Roboto"/>
              <a:ea typeface="Roboto"/>
              <a:cs typeface="Roboto"/>
              <a:sym typeface="Roboto"/>
            </a:endParaRPr>
          </a:p>
          <a:p>
            <a:pPr indent="0" lvl="0" marL="0" rtl="0" algn="l">
              <a:spcBef>
                <a:spcPts val="0"/>
              </a:spcBef>
              <a:spcAft>
                <a:spcPts val="0"/>
              </a:spcAft>
              <a:buNone/>
            </a:pPr>
            <a:r>
              <a:t/>
            </a:r>
            <a:endParaRPr sz="1000">
              <a:solidFill>
                <a:schemeClr val="lt2"/>
              </a:solidFill>
              <a:latin typeface="Roboto"/>
              <a:ea typeface="Roboto"/>
              <a:cs typeface="Roboto"/>
              <a:sym typeface="Roboto"/>
            </a:endParaRPr>
          </a:p>
        </p:txBody>
      </p:sp>
      <p:grpSp>
        <p:nvGrpSpPr>
          <p:cNvPr id="498" name="Google Shape;498;p48"/>
          <p:cNvGrpSpPr/>
          <p:nvPr/>
        </p:nvGrpSpPr>
        <p:grpSpPr>
          <a:xfrm>
            <a:off x="3420775" y="54625"/>
            <a:ext cx="3272050" cy="4341675"/>
            <a:chOff x="3420775" y="54625"/>
            <a:chExt cx="3272050" cy="4341675"/>
          </a:xfrm>
        </p:grpSpPr>
        <p:sp>
          <p:nvSpPr>
            <p:cNvPr id="499" name="Google Shape;499;p48"/>
            <p:cNvSpPr/>
            <p:nvPr/>
          </p:nvSpPr>
          <p:spPr>
            <a:xfrm>
              <a:off x="5238725" y="54625"/>
              <a:ext cx="455100" cy="3033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a:off x="4917725" y="682850"/>
              <a:ext cx="455100" cy="3033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a:off x="4368300" y="1162500"/>
              <a:ext cx="455100" cy="2145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3420775" y="1311200"/>
              <a:ext cx="455100" cy="2145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p:nvPr/>
          </p:nvSpPr>
          <p:spPr>
            <a:xfrm>
              <a:off x="4512600" y="1958900"/>
              <a:ext cx="455100" cy="2145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8"/>
            <p:cNvSpPr/>
            <p:nvPr/>
          </p:nvSpPr>
          <p:spPr>
            <a:xfrm>
              <a:off x="5063050" y="2248750"/>
              <a:ext cx="455100" cy="2145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
            <p:cNvSpPr/>
            <p:nvPr/>
          </p:nvSpPr>
          <p:spPr>
            <a:xfrm>
              <a:off x="4917725" y="3299850"/>
              <a:ext cx="246600" cy="2145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4917725" y="3588475"/>
              <a:ext cx="246600" cy="2145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6446225" y="3751300"/>
              <a:ext cx="246600" cy="2145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4616850" y="3877075"/>
              <a:ext cx="246600" cy="2145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5021975" y="4181800"/>
              <a:ext cx="246600" cy="214500"/>
            </a:xfrm>
            <a:prstGeom prst="rect">
              <a:avLst/>
            </a:prstGeom>
            <a:solidFill>
              <a:srgbClr val="DB4437">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8"/>
          <p:cNvGrpSpPr/>
          <p:nvPr/>
        </p:nvGrpSpPr>
        <p:grpSpPr>
          <a:xfrm>
            <a:off x="4267200" y="54475"/>
            <a:ext cx="2107675" cy="4037100"/>
            <a:chOff x="4267200" y="54475"/>
            <a:chExt cx="2107675" cy="4037100"/>
          </a:xfrm>
        </p:grpSpPr>
        <p:sp>
          <p:nvSpPr>
            <p:cNvPr id="511" name="Google Shape;511;p48"/>
            <p:cNvSpPr/>
            <p:nvPr/>
          </p:nvSpPr>
          <p:spPr>
            <a:xfrm>
              <a:off x="4554850" y="54475"/>
              <a:ext cx="609600" cy="303300"/>
            </a:xfrm>
            <a:prstGeom prst="rect">
              <a:avLst/>
            </a:prstGeom>
            <a:solidFill>
              <a:srgbClr val="0277BD">
                <a:alpha val="19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a:off x="4267200" y="682850"/>
              <a:ext cx="609600" cy="303300"/>
            </a:xfrm>
            <a:prstGeom prst="rect">
              <a:avLst/>
            </a:prstGeom>
            <a:solidFill>
              <a:srgbClr val="0277BD">
                <a:alpha val="19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a:off x="4629125" y="1465800"/>
              <a:ext cx="609600" cy="303300"/>
            </a:xfrm>
            <a:prstGeom prst="rect">
              <a:avLst/>
            </a:prstGeom>
            <a:solidFill>
              <a:srgbClr val="0277BD">
                <a:alpha val="19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4629125" y="3299875"/>
              <a:ext cx="336300" cy="214500"/>
            </a:xfrm>
            <a:prstGeom prst="rect">
              <a:avLst/>
            </a:prstGeom>
            <a:solidFill>
              <a:srgbClr val="0277BD">
                <a:alpha val="19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4572000" y="3588475"/>
              <a:ext cx="336300" cy="214500"/>
            </a:xfrm>
            <a:prstGeom prst="rect">
              <a:avLst/>
            </a:prstGeom>
            <a:solidFill>
              <a:srgbClr val="0277BD">
                <a:alpha val="19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
            <p:cNvSpPr/>
            <p:nvPr/>
          </p:nvSpPr>
          <p:spPr>
            <a:xfrm>
              <a:off x="6038575" y="3877075"/>
              <a:ext cx="336300" cy="214500"/>
            </a:xfrm>
            <a:prstGeom prst="rect">
              <a:avLst/>
            </a:prstGeom>
            <a:solidFill>
              <a:srgbClr val="0277BD">
                <a:alpha val="19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48"/>
          <p:cNvGrpSpPr/>
          <p:nvPr/>
        </p:nvGrpSpPr>
        <p:grpSpPr>
          <a:xfrm>
            <a:off x="6264725" y="2401150"/>
            <a:ext cx="1320225" cy="2131325"/>
            <a:chOff x="6264725" y="2401150"/>
            <a:chExt cx="1320225" cy="2131325"/>
          </a:xfrm>
        </p:grpSpPr>
        <p:sp>
          <p:nvSpPr>
            <p:cNvPr id="518" name="Google Shape;518;p48"/>
            <p:cNvSpPr/>
            <p:nvPr/>
          </p:nvSpPr>
          <p:spPr>
            <a:xfrm>
              <a:off x="6975350" y="2401150"/>
              <a:ext cx="609600" cy="214500"/>
            </a:xfrm>
            <a:prstGeom prst="rect">
              <a:avLst/>
            </a:prstGeom>
            <a:solidFill>
              <a:srgbClr val="37DB54">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8"/>
            <p:cNvSpPr/>
            <p:nvPr/>
          </p:nvSpPr>
          <p:spPr>
            <a:xfrm>
              <a:off x="6264725" y="4317975"/>
              <a:ext cx="336300" cy="214500"/>
            </a:xfrm>
            <a:prstGeom prst="rect">
              <a:avLst/>
            </a:prstGeom>
            <a:solidFill>
              <a:srgbClr val="37DB54">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48"/>
          <p:cNvSpPr txBox="1"/>
          <p:nvPr/>
        </p:nvSpPr>
        <p:spPr>
          <a:xfrm>
            <a:off x="5512250" y="4723075"/>
            <a:ext cx="327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latin typeface="Roboto"/>
                <a:ea typeface="Roboto"/>
                <a:cs typeface="Roboto"/>
                <a:sym typeface="Roboto"/>
                <a:hlinkClick r:id="rId3"/>
              </a:rPr>
              <a:t>Examples from English Chinese Translation Treebank</a:t>
            </a:r>
            <a:endParaRPr sz="10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9"/>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Pre-trained Models</a:t>
            </a:r>
            <a:endParaRPr/>
          </a:p>
        </p:txBody>
      </p:sp>
      <p:sp>
        <p:nvSpPr>
          <p:cNvPr id="526" name="Google Shape;526;p49"/>
          <p:cNvSpPr txBox="1"/>
          <p:nvPr>
            <p:ph idx="1" type="body"/>
          </p:nvPr>
        </p:nvSpPr>
        <p:spPr>
          <a:xfrm>
            <a:off x="226075" y="1465800"/>
            <a:ext cx="2808000" cy="357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Learns a </a:t>
            </a:r>
            <a:r>
              <a:rPr b="1" lang="en" sz="1800"/>
              <a:t>large model</a:t>
            </a:r>
            <a:r>
              <a:rPr lang="en" sz="1800"/>
              <a:t> on huge data, then, </a:t>
            </a:r>
            <a:r>
              <a:rPr b="1" lang="en" sz="1800"/>
              <a:t>fine-tune</a:t>
            </a:r>
            <a:r>
              <a:rPr lang="en" sz="1800"/>
              <a:t> for a target task.</a:t>
            </a:r>
            <a:endParaRPr sz="1800"/>
          </a:p>
          <a:p>
            <a:pPr indent="-342900" lvl="0" marL="457200" rtl="0" algn="l">
              <a:spcBef>
                <a:spcPts val="1200"/>
              </a:spcBef>
              <a:spcAft>
                <a:spcPts val="0"/>
              </a:spcAft>
              <a:buSzPts val="1800"/>
              <a:buChar char="●"/>
            </a:pPr>
            <a:r>
              <a:rPr lang="en" sz="1800"/>
              <a:t>Pre-trained models </a:t>
            </a:r>
            <a:r>
              <a:rPr b="1" lang="en" sz="1800"/>
              <a:t>predict a word given a context</a:t>
            </a:r>
            <a:r>
              <a:rPr lang="en" sz="1800"/>
              <a:t>.</a:t>
            </a:r>
            <a:endParaRPr sz="1800"/>
          </a:p>
          <a:p>
            <a:pPr indent="-342900" lvl="0" marL="457200" rtl="0" algn="l">
              <a:spcBef>
                <a:spcPts val="0"/>
              </a:spcBef>
              <a:spcAft>
                <a:spcPts val="0"/>
              </a:spcAft>
              <a:buSzPts val="1800"/>
              <a:buChar char="●"/>
            </a:pPr>
            <a:r>
              <a:rPr b="1" lang="en" sz="1800"/>
              <a:t>Transfer</a:t>
            </a:r>
            <a:r>
              <a:rPr lang="en" sz="1800"/>
              <a:t> the learned</a:t>
            </a:r>
            <a:r>
              <a:rPr b="1" lang="en" sz="1800"/>
              <a:t> representation</a:t>
            </a:r>
            <a:r>
              <a:rPr lang="en" sz="1800"/>
              <a:t> for other prediction tasks.</a:t>
            </a:r>
            <a:endParaRPr sz="1800"/>
          </a:p>
        </p:txBody>
      </p:sp>
      <p:sp>
        <p:nvSpPr>
          <p:cNvPr id="527" name="Google Shape;527;p4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28" name="Google Shape;528;p49"/>
          <p:cNvGrpSpPr/>
          <p:nvPr/>
        </p:nvGrpSpPr>
        <p:grpSpPr>
          <a:xfrm>
            <a:off x="3360700" y="2786475"/>
            <a:ext cx="2090175" cy="1301213"/>
            <a:chOff x="3360700" y="2786475"/>
            <a:chExt cx="2090175" cy="1301213"/>
          </a:xfrm>
        </p:grpSpPr>
        <p:sp>
          <p:nvSpPr>
            <p:cNvPr id="529" name="Google Shape;529;p49"/>
            <p:cNvSpPr/>
            <p:nvPr/>
          </p:nvSpPr>
          <p:spPr>
            <a:xfrm>
              <a:off x="4981675" y="3328388"/>
              <a:ext cx="469200" cy="502800"/>
            </a:xfrm>
            <a:prstGeom prst="right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txBox="1"/>
            <p:nvPr/>
          </p:nvSpPr>
          <p:spPr>
            <a:xfrm>
              <a:off x="3360700" y="3071888"/>
              <a:ext cx="159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Steve Ballmer was the CEO of Microsoft.</a:t>
              </a:r>
              <a:endParaRPr sz="1800">
                <a:solidFill>
                  <a:schemeClr val="lt2"/>
                </a:solidFill>
                <a:latin typeface="Roboto"/>
                <a:ea typeface="Roboto"/>
                <a:cs typeface="Roboto"/>
                <a:sym typeface="Roboto"/>
              </a:endParaRPr>
            </a:p>
          </p:txBody>
        </p:sp>
        <p:sp>
          <p:nvSpPr>
            <p:cNvPr id="531" name="Google Shape;531;p49"/>
            <p:cNvSpPr txBox="1"/>
            <p:nvPr/>
          </p:nvSpPr>
          <p:spPr>
            <a:xfrm>
              <a:off x="3360700" y="2786475"/>
              <a:ext cx="75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Input</a:t>
              </a:r>
              <a:endParaRPr b="1" sz="1800">
                <a:solidFill>
                  <a:schemeClr val="lt2"/>
                </a:solidFill>
                <a:latin typeface="Roboto"/>
                <a:ea typeface="Roboto"/>
                <a:cs typeface="Roboto"/>
                <a:sym typeface="Roboto"/>
              </a:endParaRPr>
            </a:p>
          </p:txBody>
        </p:sp>
      </p:grpSp>
      <p:grpSp>
        <p:nvGrpSpPr>
          <p:cNvPr id="532" name="Google Shape;532;p49"/>
          <p:cNvGrpSpPr/>
          <p:nvPr/>
        </p:nvGrpSpPr>
        <p:grpSpPr>
          <a:xfrm>
            <a:off x="6570550" y="2786475"/>
            <a:ext cx="2189125" cy="1717613"/>
            <a:chOff x="6570550" y="2786475"/>
            <a:chExt cx="2189125" cy="1717613"/>
          </a:xfrm>
        </p:grpSpPr>
        <p:sp>
          <p:nvSpPr>
            <p:cNvPr id="533" name="Google Shape;533;p49"/>
            <p:cNvSpPr/>
            <p:nvPr/>
          </p:nvSpPr>
          <p:spPr>
            <a:xfrm>
              <a:off x="6633400" y="3328388"/>
              <a:ext cx="469200" cy="502800"/>
            </a:xfrm>
            <a:prstGeom prst="right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txBox="1"/>
            <p:nvPr/>
          </p:nvSpPr>
          <p:spPr>
            <a:xfrm>
              <a:off x="7167275" y="3155588"/>
              <a:ext cx="159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Steve Ballmer was the CEO of Microsoft.</a:t>
              </a:r>
              <a:endParaRPr sz="1800">
                <a:solidFill>
                  <a:schemeClr val="lt2"/>
                </a:solidFill>
                <a:latin typeface="Roboto"/>
                <a:ea typeface="Roboto"/>
                <a:cs typeface="Roboto"/>
                <a:sym typeface="Roboto"/>
              </a:endParaRPr>
            </a:p>
          </p:txBody>
        </p:sp>
        <p:sp>
          <p:nvSpPr>
            <p:cNvPr id="535" name="Google Shape;535;p49"/>
            <p:cNvSpPr/>
            <p:nvPr/>
          </p:nvSpPr>
          <p:spPr>
            <a:xfrm>
              <a:off x="7167275" y="3248163"/>
              <a:ext cx="1592400" cy="2727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36" name="Google Shape;536;p49"/>
            <p:cNvSpPr/>
            <p:nvPr/>
          </p:nvSpPr>
          <p:spPr>
            <a:xfrm>
              <a:off x="7491550" y="3831188"/>
              <a:ext cx="1011000" cy="272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37" name="Google Shape;537;p49"/>
            <p:cNvSpPr txBox="1"/>
            <p:nvPr/>
          </p:nvSpPr>
          <p:spPr>
            <a:xfrm>
              <a:off x="7675300" y="4103888"/>
              <a:ext cx="64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Roboto"/>
                  <a:ea typeface="Roboto"/>
                  <a:cs typeface="Roboto"/>
                  <a:sym typeface="Roboto"/>
                </a:rPr>
                <a:t>ORG</a:t>
              </a:r>
              <a:endParaRPr b="1">
                <a:solidFill>
                  <a:schemeClr val="accent1"/>
                </a:solidFill>
                <a:latin typeface="Roboto"/>
                <a:ea typeface="Roboto"/>
                <a:cs typeface="Roboto"/>
                <a:sym typeface="Roboto"/>
              </a:endParaRPr>
            </a:p>
          </p:txBody>
        </p:sp>
        <p:sp>
          <p:nvSpPr>
            <p:cNvPr id="538" name="Google Shape;538;p49"/>
            <p:cNvSpPr txBox="1"/>
            <p:nvPr/>
          </p:nvSpPr>
          <p:spPr>
            <a:xfrm>
              <a:off x="7675300" y="2859463"/>
              <a:ext cx="64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3"/>
                  </a:solidFill>
                  <a:latin typeface="Roboto"/>
                  <a:ea typeface="Roboto"/>
                  <a:cs typeface="Roboto"/>
                  <a:sym typeface="Roboto"/>
                </a:rPr>
                <a:t>PERS</a:t>
              </a:r>
              <a:endParaRPr b="1">
                <a:solidFill>
                  <a:schemeClr val="accent3"/>
                </a:solidFill>
                <a:latin typeface="Roboto"/>
                <a:ea typeface="Roboto"/>
                <a:cs typeface="Roboto"/>
                <a:sym typeface="Roboto"/>
              </a:endParaRPr>
            </a:p>
          </p:txBody>
        </p:sp>
        <p:sp>
          <p:nvSpPr>
            <p:cNvPr id="539" name="Google Shape;539;p49"/>
            <p:cNvSpPr txBox="1"/>
            <p:nvPr/>
          </p:nvSpPr>
          <p:spPr>
            <a:xfrm>
              <a:off x="6570550" y="2786475"/>
              <a:ext cx="123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Prediction</a:t>
              </a:r>
              <a:endParaRPr b="1" sz="1800">
                <a:solidFill>
                  <a:schemeClr val="lt2"/>
                </a:solidFill>
                <a:latin typeface="Roboto"/>
                <a:ea typeface="Roboto"/>
                <a:cs typeface="Roboto"/>
                <a:sym typeface="Roboto"/>
              </a:endParaRPr>
            </a:p>
          </p:txBody>
        </p:sp>
      </p:grpSp>
      <p:grpSp>
        <p:nvGrpSpPr>
          <p:cNvPr id="540" name="Google Shape;540;p49"/>
          <p:cNvGrpSpPr/>
          <p:nvPr/>
        </p:nvGrpSpPr>
        <p:grpSpPr>
          <a:xfrm>
            <a:off x="3402150" y="-37150"/>
            <a:ext cx="3578425" cy="2826713"/>
            <a:chOff x="3402150" y="-37150"/>
            <a:chExt cx="3578425" cy="2826713"/>
          </a:xfrm>
        </p:grpSpPr>
        <p:sp>
          <p:nvSpPr>
            <p:cNvPr id="541" name="Google Shape;541;p49"/>
            <p:cNvSpPr/>
            <p:nvPr/>
          </p:nvSpPr>
          <p:spPr>
            <a:xfrm>
              <a:off x="4118488" y="1995163"/>
              <a:ext cx="1385400" cy="794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Pre-trained Model</a:t>
              </a:r>
              <a:endParaRPr b="1" sz="1800">
                <a:solidFill>
                  <a:schemeClr val="lt2"/>
                </a:solidFill>
                <a:latin typeface="Roboto"/>
                <a:ea typeface="Roboto"/>
                <a:cs typeface="Roboto"/>
                <a:sym typeface="Roboto"/>
              </a:endParaRPr>
            </a:p>
          </p:txBody>
        </p:sp>
        <p:grpSp>
          <p:nvGrpSpPr>
            <p:cNvPr id="542" name="Google Shape;542;p49"/>
            <p:cNvGrpSpPr/>
            <p:nvPr/>
          </p:nvGrpSpPr>
          <p:grpSpPr>
            <a:xfrm>
              <a:off x="3402150" y="-37150"/>
              <a:ext cx="3578425" cy="1819850"/>
              <a:chOff x="3402150" y="-37150"/>
              <a:chExt cx="3578425" cy="1819850"/>
            </a:xfrm>
          </p:grpSpPr>
          <p:sp>
            <p:nvSpPr>
              <p:cNvPr id="543" name="Google Shape;543;p49"/>
              <p:cNvSpPr/>
              <p:nvPr/>
            </p:nvSpPr>
            <p:spPr>
              <a:xfrm>
                <a:off x="3402150" y="130000"/>
                <a:ext cx="2502600" cy="1652700"/>
              </a:xfrm>
              <a:prstGeom prst="wedgeRoundRectCallout">
                <a:avLst>
                  <a:gd fmla="val -9700" name="adj1"/>
                  <a:gd fmla="val 61229"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Google is </a:t>
                </a:r>
                <a:r>
                  <a:rPr lang="en">
                    <a:solidFill>
                      <a:schemeClr val="lt2"/>
                    </a:solidFill>
                    <a:highlight>
                      <a:srgbClr val="FFFFFF"/>
                    </a:highlight>
                    <a:latin typeface="Roboto"/>
                    <a:ea typeface="Roboto"/>
                    <a:cs typeface="Roboto"/>
                    <a:sym typeface="Roboto"/>
                  </a:rPr>
                  <a:t>an American </a:t>
                </a:r>
                <a:r>
                  <a:rPr lang="en">
                    <a:solidFill>
                      <a:schemeClr val="lt2"/>
                    </a:solidFill>
                    <a:highlight>
                      <a:srgbClr val="FFFFFF"/>
                    </a:highlight>
                    <a:uFill>
                      <a:noFill/>
                    </a:uFill>
                    <a:latin typeface="Roboto"/>
                    <a:ea typeface="Roboto"/>
                    <a:cs typeface="Roboto"/>
                    <a:sym typeface="Roboto"/>
                    <a:hlinkClick r:id="rId3">
                      <a:extLst>
                        <a:ext uri="{A12FA001-AC4F-418D-AE19-62706E023703}">
                          <ahyp:hlinkClr val="tx"/>
                        </a:ext>
                      </a:extLst>
                    </a:hlinkClick>
                  </a:rPr>
                  <a:t>multinational</a:t>
                </a:r>
                <a:r>
                  <a:rPr lang="en">
                    <a:solidFill>
                      <a:schemeClr val="lt2"/>
                    </a:solidFill>
                    <a:highlight>
                      <a:srgbClr val="FFFFFF"/>
                    </a:highlight>
                    <a:latin typeface="Roboto"/>
                    <a:ea typeface="Roboto"/>
                    <a:cs typeface="Roboto"/>
                    <a:sym typeface="Roboto"/>
                  </a:rPr>
                  <a:t> </a:t>
                </a:r>
                <a:r>
                  <a:rPr lang="en">
                    <a:solidFill>
                      <a:schemeClr val="lt2"/>
                    </a:solidFill>
                    <a:highlight>
                      <a:srgbClr val="FFFFFF"/>
                    </a:highlight>
                    <a:uFill>
                      <a:noFill/>
                    </a:uFill>
                    <a:latin typeface="Roboto"/>
                    <a:ea typeface="Roboto"/>
                    <a:cs typeface="Roboto"/>
                    <a:sym typeface="Roboto"/>
                    <a:hlinkClick r:id="rId4">
                      <a:extLst>
                        <a:ext uri="{A12FA001-AC4F-418D-AE19-62706E023703}">
                          <ahyp:hlinkClr val="tx"/>
                        </a:ext>
                      </a:extLst>
                    </a:hlinkClick>
                  </a:rPr>
                  <a:t>technology company</a:t>
                </a:r>
                <a:r>
                  <a:rPr lang="en">
                    <a:solidFill>
                      <a:schemeClr val="lt2"/>
                    </a:solidFill>
                    <a:highlight>
                      <a:srgbClr val="FFFFFF"/>
                    </a:highlight>
                    <a:latin typeface="Roboto"/>
                    <a:ea typeface="Roboto"/>
                    <a:cs typeface="Roboto"/>
                    <a:sym typeface="Roboto"/>
                  </a:rPr>
                  <a:t> focusing on </a:t>
                </a:r>
                <a:r>
                  <a:rPr lang="en">
                    <a:solidFill>
                      <a:schemeClr val="lt2"/>
                    </a:solidFill>
                    <a:highlight>
                      <a:srgbClr val="FFFFFF"/>
                    </a:highlight>
                    <a:uFill>
                      <a:noFill/>
                    </a:uFill>
                    <a:latin typeface="Roboto"/>
                    <a:ea typeface="Roboto"/>
                    <a:cs typeface="Roboto"/>
                    <a:sym typeface="Roboto"/>
                    <a:hlinkClick r:id="rId5">
                      <a:extLst>
                        <a:ext uri="{A12FA001-AC4F-418D-AE19-62706E023703}">
                          <ahyp:hlinkClr val="tx"/>
                        </a:ext>
                      </a:extLst>
                    </a:hlinkClick>
                  </a:rPr>
                  <a:t>search engine technology</a:t>
                </a:r>
                <a:r>
                  <a:rPr lang="en">
                    <a:solidFill>
                      <a:schemeClr val="lt2"/>
                    </a:solidFill>
                    <a:highlight>
                      <a:srgbClr val="FFFFFF"/>
                    </a:highlight>
                    <a:latin typeface="Roboto"/>
                    <a:ea typeface="Roboto"/>
                    <a:cs typeface="Roboto"/>
                    <a:sym typeface="Roboto"/>
                  </a:rPr>
                  <a:t>, </a:t>
                </a:r>
                <a:r>
                  <a:rPr lang="en">
                    <a:solidFill>
                      <a:schemeClr val="lt2"/>
                    </a:solidFill>
                    <a:highlight>
                      <a:srgbClr val="FFFFFF"/>
                    </a:highlight>
                    <a:uFill>
                      <a:noFill/>
                    </a:uFill>
                    <a:latin typeface="Roboto"/>
                    <a:ea typeface="Roboto"/>
                    <a:cs typeface="Roboto"/>
                    <a:sym typeface="Roboto"/>
                    <a:hlinkClick r:id="rId6">
                      <a:extLst>
                        <a:ext uri="{A12FA001-AC4F-418D-AE19-62706E023703}">
                          <ahyp:hlinkClr val="tx"/>
                        </a:ext>
                      </a:extLst>
                    </a:hlinkClick>
                  </a:rPr>
                  <a:t>online advertising</a:t>
                </a:r>
                <a:r>
                  <a:rPr lang="en">
                    <a:solidFill>
                      <a:schemeClr val="lt2"/>
                    </a:solidFill>
                    <a:highlight>
                      <a:srgbClr val="FFFFFF"/>
                    </a:highlight>
                    <a:latin typeface="Roboto"/>
                    <a:ea typeface="Roboto"/>
                    <a:cs typeface="Roboto"/>
                    <a:sym typeface="Roboto"/>
                  </a:rPr>
                  <a:t>, </a:t>
                </a:r>
                <a:r>
                  <a:rPr lang="en">
                    <a:solidFill>
                      <a:schemeClr val="lt2"/>
                    </a:solidFill>
                    <a:highlight>
                      <a:srgbClr val="FFFFFF"/>
                    </a:highlight>
                    <a:uFill>
                      <a:noFill/>
                    </a:uFill>
                    <a:latin typeface="Roboto"/>
                    <a:ea typeface="Roboto"/>
                    <a:cs typeface="Roboto"/>
                    <a:sym typeface="Roboto"/>
                    <a:hlinkClick r:id="rId7">
                      <a:extLst>
                        <a:ext uri="{A12FA001-AC4F-418D-AE19-62706E023703}">
                          <ahyp:hlinkClr val="tx"/>
                        </a:ext>
                      </a:extLst>
                    </a:hlinkClick>
                  </a:rPr>
                  <a:t>cloud computing</a:t>
                </a:r>
                <a:r>
                  <a:rPr lang="en">
                    <a:solidFill>
                      <a:schemeClr val="lt2"/>
                    </a:solidFill>
                    <a:highlight>
                      <a:srgbClr val="FFFFFF"/>
                    </a:highlight>
                    <a:latin typeface="Roboto"/>
                    <a:ea typeface="Roboto"/>
                    <a:cs typeface="Roboto"/>
                    <a:sym typeface="Roboto"/>
                  </a:rPr>
                  <a:t>, …</a:t>
                </a:r>
                <a:endParaRPr>
                  <a:solidFill>
                    <a:schemeClr val="lt2"/>
                  </a:solidFill>
                  <a:latin typeface="Roboto"/>
                  <a:ea typeface="Roboto"/>
                  <a:cs typeface="Roboto"/>
                  <a:sym typeface="Roboto"/>
                </a:endParaRPr>
              </a:p>
            </p:txBody>
          </p:sp>
          <p:sp>
            <p:nvSpPr>
              <p:cNvPr id="544" name="Google Shape;544;p49"/>
              <p:cNvSpPr txBox="1"/>
              <p:nvPr/>
            </p:nvSpPr>
            <p:spPr>
              <a:xfrm>
                <a:off x="5388175" y="-37150"/>
                <a:ext cx="1592400" cy="4617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Training Data</a:t>
                </a:r>
                <a:endParaRPr b="1" sz="1800">
                  <a:solidFill>
                    <a:schemeClr val="lt2"/>
                  </a:solidFill>
                  <a:latin typeface="Roboto"/>
                  <a:ea typeface="Roboto"/>
                  <a:cs typeface="Roboto"/>
                  <a:sym typeface="Roboto"/>
                </a:endParaRPr>
              </a:p>
            </p:txBody>
          </p:sp>
        </p:grpSp>
      </p:grpSp>
      <p:grpSp>
        <p:nvGrpSpPr>
          <p:cNvPr id="545" name="Google Shape;545;p49"/>
          <p:cNvGrpSpPr/>
          <p:nvPr/>
        </p:nvGrpSpPr>
        <p:grpSpPr>
          <a:xfrm>
            <a:off x="5434600" y="688025"/>
            <a:ext cx="3549450" cy="3288963"/>
            <a:chOff x="5434600" y="688025"/>
            <a:chExt cx="3549450" cy="3288963"/>
          </a:xfrm>
        </p:grpSpPr>
        <p:sp>
          <p:nvSpPr>
            <p:cNvPr id="546" name="Google Shape;546;p49"/>
            <p:cNvSpPr/>
            <p:nvPr/>
          </p:nvSpPr>
          <p:spPr>
            <a:xfrm>
              <a:off x="5434600" y="3182588"/>
              <a:ext cx="1198800" cy="794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Model</a:t>
              </a:r>
              <a:endParaRPr b="1" sz="1800">
                <a:solidFill>
                  <a:schemeClr val="lt2"/>
                </a:solidFill>
                <a:latin typeface="Roboto"/>
                <a:ea typeface="Roboto"/>
                <a:cs typeface="Roboto"/>
                <a:sym typeface="Roboto"/>
              </a:endParaRPr>
            </a:p>
          </p:txBody>
        </p:sp>
        <p:sp>
          <p:nvSpPr>
            <p:cNvPr id="547" name="Google Shape;547;p49"/>
            <p:cNvSpPr/>
            <p:nvPr/>
          </p:nvSpPr>
          <p:spPr>
            <a:xfrm rot="5400000">
              <a:off x="5425113" y="2370188"/>
              <a:ext cx="891300" cy="733500"/>
            </a:xfrm>
            <a:prstGeom prst="bentArrow">
              <a:avLst>
                <a:gd fmla="val 25000" name="adj1"/>
                <a:gd fmla="val 25000" name="adj2"/>
                <a:gd fmla="val 25000" name="adj3"/>
                <a:gd fmla="val 43750" name="adj4"/>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9"/>
            <p:cNvSpPr txBox="1"/>
            <p:nvPr/>
          </p:nvSpPr>
          <p:spPr>
            <a:xfrm>
              <a:off x="6106150" y="2340900"/>
              <a:ext cx="138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Fine-tuning</a:t>
              </a:r>
              <a:endParaRPr b="1" sz="1800">
                <a:solidFill>
                  <a:schemeClr val="lt2"/>
                </a:solidFill>
                <a:latin typeface="Roboto"/>
                <a:ea typeface="Roboto"/>
                <a:cs typeface="Roboto"/>
                <a:sym typeface="Roboto"/>
              </a:endParaRPr>
            </a:p>
          </p:txBody>
        </p:sp>
        <p:grpSp>
          <p:nvGrpSpPr>
            <p:cNvPr id="549" name="Google Shape;549;p49"/>
            <p:cNvGrpSpPr/>
            <p:nvPr/>
          </p:nvGrpSpPr>
          <p:grpSpPr>
            <a:xfrm>
              <a:off x="6272825" y="688025"/>
              <a:ext cx="2711225" cy="1599923"/>
              <a:chOff x="5976150" y="603650"/>
              <a:chExt cx="2711225" cy="1599923"/>
            </a:xfrm>
          </p:grpSpPr>
          <p:grpSp>
            <p:nvGrpSpPr>
              <p:cNvPr id="550" name="Google Shape;550;p49"/>
              <p:cNvGrpSpPr/>
              <p:nvPr/>
            </p:nvGrpSpPr>
            <p:grpSpPr>
              <a:xfrm>
                <a:off x="5976150" y="844875"/>
                <a:ext cx="1943440" cy="1358698"/>
                <a:chOff x="5976343" y="421092"/>
                <a:chExt cx="2180700" cy="1782600"/>
              </a:xfrm>
            </p:grpSpPr>
            <p:sp>
              <p:nvSpPr>
                <p:cNvPr id="551" name="Google Shape;551;p49"/>
                <p:cNvSpPr/>
                <p:nvPr/>
              </p:nvSpPr>
              <p:spPr>
                <a:xfrm>
                  <a:off x="5976343" y="421092"/>
                  <a:ext cx="2180700" cy="1782600"/>
                </a:xfrm>
                <a:prstGeom prst="wedgeRoundRectCallout">
                  <a:avLst>
                    <a:gd fmla="val -59859" name="adj1"/>
                    <a:gd fmla="val 57905"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Tim Cook is the CEO of Apple.</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grpSp>
              <p:nvGrpSpPr>
                <p:cNvPr id="552" name="Google Shape;552;p49"/>
                <p:cNvGrpSpPr/>
                <p:nvPr/>
              </p:nvGrpSpPr>
              <p:grpSpPr>
                <a:xfrm>
                  <a:off x="6106138" y="421092"/>
                  <a:ext cx="1186653" cy="704605"/>
                  <a:chOff x="4520222" y="429713"/>
                  <a:chExt cx="1105200" cy="631197"/>
                </a:xfrm>
              </p:grpSpPr>
              <p:sp>
                <p:nvSpPr>
                  <p:cNvPr id="553" name="Google Shape;553;p49"/>
                  <p:cNvSpPr/>
                  <p:nvPr/>
                </p:nvSpPr>
                <p:spPr>
                  <a:xfrm>
                    <a:off x="4520222" y="788210"/>
                    <a:ext cx="1105200" cy="2727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54" name="Google Shape;554;p49"/>
                  <p:cNvSpPr txBox="1"/>
                  <p:nvPr/>
                </p:nvSpPr>
                <p:spPr>
                  <a:xfrm>
                    <a:off x="4520222" y="429713"/>
                    <a:ext cx="766500" cy="4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PERS</a:t>
                    </a:r>
                    <a:endParaRPr b="1">
                      <a:solidFill>
                        <a:schemeClr val="accent3"/>
                      </a:solidFill>
                      <a:latin typeface="Roboto"/>
                      <a:ea typeface="Roboto"/>
                      <a:cs typeface="Roboto"/>
                      <a:sym typeface="Roboto"/>
                    </a:endParaRPr>
                  </a:p>
                </p:txBody>
              </p:sp>
            </p:grpSp>
            <p:grpSp>
              <p:nvGrpSpPr>
                <p:cNvPr id="555" name="Google Shape;555;p49"/>
                <p:cNvGrpSpPr/>
                <p:nvPr/>
              </p:nvGrpSpPr>
              <p:grpSpPr>
                <a:xfrm>
                  <a:off x="6106134" y="1150362"/>
                  <a:ext cx="690926" cy="865278"/>
                  <a:chOff x="6739087" y="826063"/>
                  <a:chExt cx="643500" cy="775130"/>
                </a:xfrm>
              </p:grpSpPr>
              <p:sp>
                <p:nvSpPr>
                  <p:cNvPr id="556" name="Google Shape;556;p49"/>
                  <p:cNvSpPr/>
                  <p:nvPr/>
                </p:nvSpPr>
                <p:spPr>
                  <a:xfrm>
                    <a:off x="6739093" y="826063"/>
                    <a:ext cx="573300" cy="320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57" name="Google Shape;557;p49"/>
                  <p:cNvSpPr txBox="1"/>
                  <p:nvPr/>
                </p:nvSpPr>
                <p:spPr>
                  <a:xfrm>
                    <a:off x="6739087" y="1130793"/>
                    <a:ext cx="643500" cy="4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Roboto"/>
                        <a:ea typeface="Roboto"/>
                        <a:cs typeface="Roboto"/>
                        <a:sym typeface="Roboto"/>
                      </a:rPr>
                      <a:t>ORG</a:t>
                    </a:r>
                    <a:endParaRPr b="1">
                      <a:solidFill>
                        <a:schemeClr val="accent1"/>
                      </a:solidFill>
                      <a:latin typeface="Roboto"/>
                      <a:ea typeface="Roboto"/>
                      <a:cs typeface="Roboto"/>
                      <a:sym typeface="Roboto"/>
                    </a:endParaRPr>
                  </a:p>
                </p:txBody>
              </p:sp>
            </p:grpSp>
          </p:grpSp>
          <p:sp>
            <p:nvSpPr>
              <p:cNvPr id="558" name="Google Shape;558;p49"/>
              <p:cNvSpPr txBox="1"/>
              <p:nvPr/>
            </p:nvSpPr>
            <p:spPr>
              <a:xfrm>
                <a:off x="7239575" y="603650"/>
                <a:ext cx="1447800" cy="4617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Tuning Data</a:t>
                </a:r>
                <a:endParaRPr b="1" sz="1800">
                  <a:solidFill>
                    <a:schemeClr val="lt2"/>
                  </a:solidFill>
                  <a:latin typeface="Roboto"/>
                  <a:ea typeface="Roboto"/>
                  <a:cs typeface="Roboto"/>
                  <a:sym typeface="Roboto"/>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is NLP related to CL?</a:t>
            </a:r>
            <a:endParaRPr/>
          </a:p>
        </p:txBody>
      </p:sp>
      <p:sp>
        <p:nvSpPr>
          <p:cNvPr id="564" name="Google Shape;564;p50"/>
          <p:cNvSpPr txBox="1"/>
          <p:nvPr>
            <p:ph idx="1" type="body"/>
          </p:nvPr>
        </p:nvSpPr>
        <p:spPr>
          <a:xfrm>
            <a:off x="471900" y="1919075"/>
            <a:ext cx="8222100" cy="322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Natural Language Processing, NLP (= Artificial Intelligence)</a:t>
            </a:r>
            <a:endParaRPr sz="2000"/>
          </a:p>
          <a:p>
            <a:pPr indent="-355600" lvl="0" marL="457200" rtl="0" algn="l">
              <a:spcBef>
                <a:spcPts val="1200"/>
              </a:spcBef>
              <a:spcAft>
                <a:spcPts val="0"/>
              </a:spcAft>
              <a:buSzPts val="2000"/>
              <a:buChar char="●"/>
            </a:pPr>
            <a:r>
              <a:rPr lang="en" sz="2000"/>
              <a:t>Primary focus is the </a:t>
            </a:r>
            <a:r>
              <a:rPr b="1" lang="en" sz="2000"/>
              <a:t>technology</a:t>
            </a:r>
            <a:r>
              <a:rPr lang="en" sz="2000"/>
              <a:t> of processing language.</a:t>
            </a:r>
            <a:endParaRPr sz="2000"/>
          </a:p>
          <a:p>
            <a:pPr indent="-355600" lvl="0" marL="457200" rtl="0" algn="l">
              <a:spcBef>
                <a:spcPts val="0"/>
              </a:spcBef>
              <a:spcAft>
                <a:spcPts val="0"/>
              </a:spcAft>
              <a:buSzPts val="2000"/>
              <a:buChar char="●"/>
            </a:pPr>
            <a:r>
              <a:rPr b="1" lang="en" sz="2000"/>
              <a:t>How to process</a:t>
            </a:r>
            <a:r>
              <a:rPr lang="en" sz="2000"/>
              <a:t>, </a:t>
            </a:r>
            <a:r>
              <a:rPr b="1" lang="en" sz="2000"/>
              <a:t>what could be done</a:t>
            </a:r>
            <a:r>
              <a:rPr lang="en" sz="2000"/>
              <a:t> and </a:t>
            </a:r>
            <a:r>
              <a:rPr b="1" lang="en" sz="2000"/>
              <a:t>how to improve</a:t>
            </a:r>
            <a:r>
              <a:rPr lang="en" sz="2000"/>
              <a:t> the qualities of process.</a:t>
            </a:r>
            <a:endParaRPr sz="2000"/>
          </a:p>
          <a:p>
            <a:pPr indent="0" lvl="0" marL="0" rtl="0" algn="l">
              <a:spcBef>
                <a:spcPts val="1200"/>
              </a:spcBef>
              <a:spcAft>
                <a:spcPts val="0"/>
              </a:spcAft>
              <a:buNone/>
            </a:pPr>
            <a:r>
              <a:rPr lang="en" sz="2000"/>
              <a:t>Computational Linguistics, CL (= Cognitive Science)</a:t>
            </a:r>
            <a:endParaRPr sz="2000"/>
          </a:p>
          <a:p>
            <a:pPr indent="-355600" lvl="0" marL="457200" rtl="0" algn="l">
              <a:spcBef>
                <a:spcPts val="1200"/>
              </a:spcBef>
              <a:spcAft>
                <a:spcPts val="0"/>
              </a:spcAft>
              <a:buSzPts val="2000"/>
              <a:buChar char="●"/>
            </a:pPr>
            <a:r>
              <a:rPr lang="en" sz="2000"/>
              <a:t>Primary focus is the use of technology for </a:t>
            </a:r>
            <a:r>
              <a:rPr b="1" lang="en" sz="2000"/>
              <a:t>linguistics</a:t>
            </a:r>
            <a:r>
              <a:rPr lang="en" sz="2000"/>
              <a:t>.</a:t>
            </a:r>
            <a:endParaRPr sz="2000"/>
          </a:p>
          <a:p>
            <a:pPr indent="-355600" lvl="0" marL="457200" rtl="0" algn="l">
              <a:spcBef>
                <a:spcPts val="0"/>
              </a:spcBef>
              <a:spcAft>
                <a:spcPts val="0"/>
              </a:spcAft>
              <a:buSzPts val="2000"/>
              <a:buChar char="●"/>
            </a:pPr>
            <a:r>
              <a:rPr b="1" lang="en" sz="2000"/>
              <a:t>How it works</a:t>
            </a:r>
            <a:r>
              <a:rPr lang="en" sz="2000"/>
              <a:t>, </a:t>
            </a:r>
            <a:r>
              <a:rPr b="1" lang="en" sz="2000"/>
              <a:t>what it is</a:t>
            </a:r>
            <a:r>
              <a:rPr lang="en" sz="2000"/>
              <a:t> and </a:t>
            </a:r>
            <a:r>
              <a:rPr b="1" lang="en" sz="2000"/>
              <a:t>why it is</a:t>
            </a:r>
            <a:r>
              <a:rPr lang="en" sz="2000"/>
              <a:t>.</a:t>
            </a:r>
            <a:endParaRPr sz="2000"/>
          </a:p>
        </p:txBody>
      </p:sp>
      <p:sp>
        <p:nvSpPr>
          <p:cNvPr id="565" name="Google Shape;565;p5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66" name="Google Shape;566;p50"/>
          <p:cNvGrpSpPr/>
          <p:nvPr/>
        </p:nvGrpSpPr>
        <p:grpSpPr>
          <a:xfrm>
            <a:off x="7429153" y="1777942"/>
            <a:ext cx="1584637" cy="2449388"/>
            <a:chOff x="7295950" y="1581200"/>
            <a:chExt cx="1776300" cy="2449388"/>
          </a:xfrm>
        </p:grpSpPr>
        <p:sp>
          <p:nvSpPr>
            <p:cNvPr id="567" name="Google Shape;567;p50"/>
            <p:cNvSpPr/>
            <p:nvPr/>
          </p:nvSpPr>
          <p:spPr>
            <a:xfrm>
              <a:off x="7295950" y="1581200"/>
              <a:ext cx="1776300" cy="793800"/>
            </a:xfrm>
            <a:prstGeom prst="wedgeRoundRectCallout">
              <a:avLst>
                <a:gd fmla="val -48009" name="adj1"/>
                <a:gd fmla="val 70241" name="adj2"/>
                <a:gd fmla="val 0" name="adj3"/>
              </a:avLst>
            </a:prstGeom>
            <a:solidFill>
              <a:srgbClr val="0277BD">
                <a:alpha val="1962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Roboto"/>
                  <a:ea typeface="Roboto"/>
                  <a:cs typeface="Roboto"/>
                  <a:sym typeface="Roboto"/>
                </a:rPr>
                <a:t>Engineering contribution</a:t>
              </a:r>
              <a:endParaRPr sz="1800">
                <a:solidFill>
                  <a:schemeClr val="accent1"/>
                </a:solidFill>
                <a:latin typeface="Roboto"/>
                <a:ea typeface="Roboto"/>
                <a:cs typeface="Roboto"/>
                <a:sym typeface="Roboto"/>
              </a:endParaRPr>
            </a:p>
          </p:txBody>
        </p:sp>
        <p:sp>
          <p:nvSpPr>
            <p:cNvPr id="568" name="Google Shape;568;p50"/>
            <p:cNvSpPr/>
            <p:nvPr/>
          </p:nvSpPr>
          <p:spPr>
            <a:xfrm>
              <a:off x="7295950" y="3236788"/>
              <a:ext cx="1776300" cy="793800"/>
            </a:xfrm>
            <a:prstGeom prst="wedgeRoundRectCallout">
              <a:avLst>
                <a:gd fmla="val -48009" name="adj1"/>
                <a:gd fmla="val 70241" name="adj2"/>
                <a:gd fmla="val 0" name="adj3"/>
              </a:avLst>
            </a:prstGeom>
            <a:solidFill>
              <a:srgbClr val="0277BD">
                <a:alpha val="1962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Roboto"/>
                  <a:ea typeface="Roboto"/>
                  <a:cs typeface="Roboto"/>
                  <a:sym typeface="Roboto"/>
                </a:rPr>
                <a:t>Scientific contribution</a:t>
              </a:r>
              <a:endParaRPr sz="1800">
                <a:solidFill>
                  <a:schemeClr val="accent1"/>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1" title="Screenshot 2025-11-04 at 13.12.35.png"/>
          <p:cNvPicPr preferRelativeResize="0"/>
          <p:nvPr/>
        </p:nvPicPr>
        <p:blipFill>
          <a:blip r:embed="rId3">
            <a:alphaModFix/>
          </a:blip>
          <a:stretch>
            <a:fillRect/>
          </a:stretch>
        </p:blipFill>
        <p:spPr>
          <a:xfrm>
            <a:off x="3585300" y="98625"/>
            <a:ext cx="5486948" cy="4596999"/>
          </a:xfrm>
          <a:prstGeom prst="rect">
            <a:avLst/>
          </a:prstGeom>
          <a:noFill/>
          <a:ln>
            <a:noFill/>
          </a:ln>
        </p:spPr>
      </p:pic>
      <p:sp>
        <p:nvSpPr>
          <p:cNvPr id="574" name="Google Shape;574;p51"/>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Venues</a:t>
            </a:r>
            <a:endParaRPr/>
          </a:p>
        </p:txBody>
      </p:sp>
      <p:sp>
        <p:nvSpPr>
          <p:cNvPr id="575" name="Google Shape;575;p51"/>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Rank </a:t>
            </a:r>
            <a:r>
              <a:rPr b="1" lang="en" sz="1800"/>
              <a:t>14th</a:t>
            </a:r>
            <a:r>
              <a:rPr lang="en" sz="1800"/>
              <a:t> in Engineering &amp; Computer Science by </a:t>
            </a:r>
            <a:r>
              <a:rPr lang="en" sz="1800" u="sng">
                <a:solidFill>
                  <a:schemeClr val="hlink"/>
                </a:solidFill>
                <a:hlinkClick r:id="rId4"/>
              </a:rPr>
              <a:t>Google Scholar</a:t>
            </a:r>
            <a:r>
              <a:rPr lang="en" sz="1800"/>
              <a:t>.</a:t>
            </a:r>
            <a:endParaRPr sz="1800"/>
          </a:p>
          <a:p>
            <a:pPr indent="-342900" lvl="0" marL="457200" rtl="0" algn="l">
              <a:spcBef>
                <a:spcPts val="1200"/>
              </a:spcBef>
              <a:spcAft>
                <a:spcPts val="0"/>
              </a:spcAft>
              <a:buSzPts val="1800"/>
              <a:buChar char="●"/>
            </a:pPr>
            <a:r>
              <a:rPr b="1" lang="en" sz="1800"/>
              <a:t>Machine learning</a:t>
            </a:r>
            <a:r>
              <a:rPr lang="en" sz="1800"/>
              <a:t> &amp; </a:t>
            </a:r>
            <a:r>
              <a:rPr b="1" lang="en" sz="1800"/>
              <a:t>AI</a:t>
            </a:r>
            <a:r>
              <a:rPr lang="en" sz="1800"/>
              <a:t> conferences are also related.</a:t>
            </a:r>
            <a:endParaRPr sz="1800"/>
          </a:p>
          <a:p>
            <a:pPr indent="-342900" lvl="0" marL="457200" rtl="0" algn="l">
              <a:spcBef>
                <a:spcPts val="0"/>
              </a:spcBef>
              <a:spcAft>
                <a:spcPts val="0"/>
              </a:spcAft>
              <a:buSzPts val="1800"/>
              <a:buChar char="●"/>
            </a:pPr>
            <a:r>
              <a:rPr lang="en" sz="1800"/>
              <a:t>Recently, intersection with </a:t>
            </a:r>
            <a:r>
              <a:rPr b="1" lang="en" sz="1800"/>
              <a:t>vision</a:t>
            </a:r>
            <a:r>
              <a:rPr lang="en" sz="1800"/>
              <a:t> is important.</a:t>
            </a:r>
            <a:endParaRPr sz="1800"/>
          </a:p>
        </p:txBody>
      </p:sp>
      <p:sp>
        <p:nvSpPr>
          <p:cNvPr id="576" name="Google Shape;576;p5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7" name="Google Shape;577;p51"/>
          <p:cNvSpPr txBox="1"/>
          <p:nvPr/>
        </p:nvSpPr>
        <p:spPr>
          <a:xfrm>
            <a:off x="4392650" y="4723075"/>
            <a:ext cx="442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5"/>
              </a:rPr>
              <a:t>https://scholar.google.com/citations?view_op=top_venues&amp;vq=eng</a:t>
            </a:r>
            <a:endParaRPr sz="1000">
              <a:solidFill>
                <a:srgbClr val="737373"/>
              </a:solidFill>
              <a:latin typeface="Roboto"/>
              <a:ea typeface="Roboto"/>
              <a:cs typeface="Roboto"/>
              <a:sym typeface="Roboto"/>
            </a:endParaRPr>
          </a:p>
        </p:txBody>
      </p:sp>
      <p:grpSp>
        <p:nvGrpSpPr>
          <p:cNvPr id="578" name="Google Shape;578;p51"/>
          <p:cNvGrpSpPr/>
          <p:nvPr/>
        </p:nvGrpSpPr>
        <p:grpSpPr>
          <a:xfrm>
            <a:off x="4114050" y="803600"/>
            <a:ext cx="3027300" cy="3891923"/>
            <a:chOff x="4313900" y="595933"/>
            <a:chExt cx="3027300" cy="3826114"/>
          </a:xfrm>
        </p:grpSpPr>
        <p:sp>
          <p:nvSpPr>
            <p:cNvPr id="579" name="Google Shape;579;p51"/>
            <p:cNvSpPr/>
            <p:nvPr/>
          </p:nvSpPr>
          <p:spPr>
            <a:xfrm>
              <a:off x="4313900" y="595933"/>
              <a:ext cx="2914500" cy="5862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80" name="Google Shape;580;p51"/>
            <p:cNvSpPr/>
            <p:nvPr/>
          </p:nvSpPr>
          <p:spPr>
            <a:xfrm>
              <a:off x="4313900" y="1918511"/>
              <a:ext cx="2588400" cy="3012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81" name="Google Shape;581;p51"/>
            <p:cNvSpPr/>
            <p:nvPr/>
          </p:nvSpPr>
          <p:spPr>
            <a:xfrm>
              <a:off x="4313900" y="4125947"/>
              <a:ext cx="3027300" cy="2961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582" name="Google Shape;582;p51"/>
          <p:cNvSpPr/>
          <p:nvPr/>
        </p:nvSpPr>
        <p:spPr>
          <a:xfrm>
            <a:off x="4114050" y="4064275"/>
            <a:ext cx="4209600" cy="3012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583" name="Google Shape;583;p51"/>
          <p:cNvGrpSpPr/>
          <p:nvPr/>
        </p:nvGrpSpPr>
        <p:grpSpPr>
          <a:xfrm>
            <a:off x="3965550" y="540175"/>
            <a:ext cx="3741600" cy="2756400"/>
            <a:chOff x="4313900" y="-743050"/>
            <a:chExt cx="3741600" cy="2756400"/>
          </a:xfrm>
        </p:grpSpPr>
        <p:sp>
          <p:nvSpPr>
            <p:cNvPr id="584" name="Google Shape;584;p51"/>
            <p:cNvSpPr/>
            <p:nvPr/>
          </p:nvSpPr>
          <p:spPr>
            <a:xfrm>
              <a:off x="4313900" y="-743050"/>
              <a:ext cx="3741600" cy="301200"/>
            </a:xfrm>
            <a:prstGeom prst="rect">
              <a:avLst/>
            </a:prstGeom>
            <a:noFill/>
            <a:ln cap="flat" cmpd="sng" w="3810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85" name="Google Shape;585;p51"/>
            <p:cNvSpPr/>
            <p:nvPr/>
          </p:nvSpPr>
          <p:spPr>
            <a:xfrm>
              <a:off x="4313900" y="1399550"/>
              <a:ext cx="3105000" cy="613800"/>
            </a:xfrm>
            <a:prstGeom prst="rect">
              <a:avLst/>
            </a:prstGeom>
            <a:noFill/>
            <a:ln cap="flat" cmpd="sng" w="3810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Why NLP? Machine Translation by Google, DeepL etc.</a:t>
            </a:r>
            <a:endParaRPr/>
          </a:p>
        </p:txBody>
      </p:sp>
      <p:sp>
        <p:nvSpPr>
          <p:cNvPr id="103" name="Google Shape;103;p1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4" name="Google Shape;104;p16"/>
          <p:cNvPicPr preferRelativeResize="0"/>
          <p:nvPr/>
        </p:nvPicPr>
        <p:blipFill>
          <a:blip r:embed="rId3">
            <a:alphaModFix/>
          </a:blip>
          <a:stretch>
            <a:fillRect/>
          </a:stretch>
        </p:blipFill>
        <p:spPr>
          <a:xfrm>
            <a:off x="1219288" y="726625"/>
            <a:ext cx="6584525" cy="4038175"/>
          </a:xfrm>
          <a:prstGeom prst="rect">
            <a:avLst/>
          </a:prstGeom>
          <a:noFill/>
          <a:ln>
            <a:noFill/>
          </a:ln>
        </p:spPr>
      </p:pic>
      <p:sp>
        <p:nvSpPr>
          <p:cNvPr id="105" name="Google Shape;105;p16"/>
          <p:cNvSpPr txBox="1"/>
          <p:nvPr/>
        </p:nvSpPr>
        <p:spPr>
          <a:xfrm>
            <a:off x="6556900" y="4723075"/>
            <a:ext cx="1957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https://translate.google.com</a:t>
            </a:r>
            <a:endParaRPr sz="1000">
              <a:solidFill>
                <a:schemeClr val="lt2"/>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Brief History of NLP</a:t>
            </a:r>
            <a:endParaRPr/>
          </a:p>
        </p:txBody>
      </p:sp>
      <p:sp>
        <p:nvSpPr>
          <p:cNvPr id="591" name="Google Shape;591;p5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92" name="Google Shape;592;p52"/>
          <p:cNvGrpSpPr/>
          <p:nvPr/>
        </p:nvGrpSpPr>
        <p:grpSpPr>
          <a:xfrm>
            <a:off x="555325" y="1832850"/>
            <a:ext cx="3269525" cy="2956425"/>
            <a:chOff x="555325" y="1832850"/>
            <a:chExt cx="3269525" cy="2956425"/>
          </a:xfrm>
        </p:grpSpPr>
        <p:sp>
          <p:nvSpPr>
            <p:cNvPr id="593" name="Google Shape;593;p52"/>
            <p:cNvSpPr txBox="1"/>
            <p:nvPr/>
          </p:nvSpPr>
          <p:spPr>
            <a:xfrm>
              <a:off x="676350" y="3872725"/>
              <a:ext cx="84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737373"/>
                  </a:solidFill>
                  <a:latin typeface="Roboto"/>
                  <a:ea typeface="Roboto"/>
                  <a:cs typeface="Roboto"/>
                  <a:sym typeface="Roboto"/>
                </a:rPr>
                <a:t>1950</a:t>
              </a:r>
              <a:endParaRPr sz="2000">
                <a:solidFill>
                  <a:srgbClr val="737373"/>
                </a:solidFill>
                <a:latin typeface="Roboto"/>
                <a:ea typeface="Roboto"/>
                <a:cs typeface="Roboto"/>
                <a:sym typeface="Roboto"/>
              </a:endParaRPr>
            </a:p>
          </p:txBody>
        </p:sp>
        <p:sp>
          <p:nvSpPr>
            <p:cNvPr id="594" name="Google Shape;594;p52"/>
            <p:cNvSpPr txBox="1"/>
            <p:nvPr/>
          </p:nvSpPr>
          <p:spPr>
            <a:xfrm>
              <a:off x="676350" y="1832850"/>
              <a:ext cx="3148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Automata</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information theory</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MT: Georgetown-IBM</a:t>
              </a:r>
              <a:endParaRPr sz="1800">
                <a:solidFill>
                  <a:schemeClr val="lt2"/>
                </a:solidFill>
                <a:latin typeface="Roboto"/>
                <a:ea typeface="Roboto"/>
                <a:cs typeface="Roboto"/>
                <a:sym typeface="Roboto"/>
              </a:endParaRPr>
            </a:p>
          </p:txBody>
        </p:sp>
        <p:sp>
          <p:nvSpPr>
            <p:cNvPr id="595" name="Google Shape;595;p52"/>
            <p:cNvSpPr/>
            <p:nvPr/>
          </p:nvSpPr>
          <p:spPr>
            <a:xfrm>
              <a:off x="978675" y="2856925"/>
              <a:ext cx="152700" cy="1015800"/>
            </a:xfrm>
            <a:prstGeom prst="downArrow">
              <a:avLst>
                <a:gd fmla="val 50000" name="adj1"/>
                <a:gd fmla="val 50000"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a:off x="555325" y="4329375"/>
              <a:ext cx="1314900" cy="459900"/>
            </a:xfrm>
            <a:prstGeom prst="chevron">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52"/>
          <p:cNvGrpSpPr/>
          <p:nvPr/>
        </p:nvGrpSpPr>
        <p:grpSpPr>
          <a:xfrm>
            <a:off x="1526250" y="2852800"/>
            <a:ext cx="2058000" cy="1936475"/>
            <a:chOff x="1526250" y="2852800"/>
            <a:chExt cx="2058000" cy="1936475"/>
          </a:xfrm>
        </p:grpSpPr>
        <p:sp>
          <p:nvSpPr>
            <p:cNvPr id="598" name="Google Shape;598;p52"/>
            <p:cNvSpPr txBox="1"/>
            <p:nvPr/>
          </p:nvSpPr>
          <p:spPr>
            <a:xfrm>
              <a:off x="1642775" y="3872725"/>
              <a:ext cx="84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737373"/>
                  </a:solidFill>
                  <a:latin typeface="Roboto"/>
                  <a:ea typeface="Roboto"/>
                  <a:cs typeface="Roboto"/>
                  <a:sym typeface="Roboto"/>
                </a:rPr>
                <a:t>1960</a:t>
              </a:r>
              <a:endParaRPr sz="2000">
                <a:solidFill>
                  <a:srgbClr val="737373"/>
                </a:solidFill>
                <a:latin typeface="Roboto"/>
                <a:ea typeface="Roboto"/>
                <a:cs typeface="Roboto"/>
                <a:sym typeface="Roboto"/>
              </a:endParaRPr>
            </a:p>
          </p:txBody>
        </p:sp>
        <p:sp>
          <p:nvSpPr>
            <p:cNvPr id="599" name="Google Shape;599;p52"/>
            <p:cNvSpPr txBox="1"/>
            <p:nvPr/>
          </p:nvSpPr>
          <p:spPr>
            <a:xfrm>
              <a:off x="1526250" y="2852800"/>
              <a:ext cx="2058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ALPAC report</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linguistics: syntax</a:t>
              </a:r>
              <a:endParaRPr sz="1800">
                <a:solidFill>
                  <a:schemeClr val="lt2"/>
                </a:solidFill>
                <a:latin typeface="Roboto"/>
                <a:ea typeface="Roboto"/>
                <a:cs typeface="Roboto"/>
                <a:sym typeface="Roboto"/>
              </a:endParaRPr>
            </a:p>
          </p:txBody>
        </p:sp>
        <p:sp>
          <p:nvSpPr>
            <p:cNvPr id="600" name="Google Shape;600;p52"/>
            <p:cNvSpPr/>
            <p:nvPr/>
          </p:nvSpPr>
          <p:spPr>
            <a:xfrm>
              <a:off x="1991375" y="3479125"/>
              <a:ext cx="152700" cy="393600"/>
            </a:xfrm>
            <a:prstGeom prst="downArrow">
              <a:avLst>
                <a:gd fmla="val 50000" name="adj1"/>
                <a:gd fmla="val 50000" name="adj2"/>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2"/>
            <p:cNvSpPr/>
            <p:nvPr/>
          </p:nvSpPr>
          <p:spPr>
            <a:xfrm>
              <a:off x="1710850" y="4329375"/>
              <a:ext cx="1314900" cy="459900"/>
            </a:xfrm>
            <a:prstGeom prst="chevron">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52"/>
          <p:cNvGrpSpPr/>
          <p:nvPr/>
        </p:nvGrpSpPr>
        <p:grpSpPr>
          <a:xfrm>
            <a:off x="2866375" y="1810163"/>
            <a:ext cx="2018750" cy="2979113"/>
            <a:chOff x="2866375" y="1810163"/>
            <a:chExt cx="2018750" cy="2979113"/>
          </a:xfrm>
        </p:grpSpPr>
        <p:sp>
          <p:nvSpPr>
            <p:cNvPr id="603" name="Google Shape;603;p52"/>
            <p:cNvSpPr txBox="1"/>
            <p:nvPr/>
          </p:nvSpPr>
          <p:spPr>
            <a:xfrm>
              <a:off x="3404500" y="3872725"/>
              <a:ext cx="84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737373"/>
                  </a:solidFill>
                  <a:latin typeface="Roboto"/>
                  <a:ea typeface="Roboto"/>
                  <a:cs typeface="Roboto"/>
                  <a:sym typeface="Roboto"/>
                </a:rPr>
                <a:t>1980</a:t>
              </a:r>
              <a:endParaRPr sz="2000">
                <a:solidFill>
                  <a:srgbClr val="737373"/>
                </a:solidFill>
                <a:latin typeface="Roboto"/>
                <a:ea typeface="Roboto"/>
                <a:cs typeface="Roboto"/>
                <a:sym typeface="Roboto"/>
              </a:endParaRPr>
            </a:p>
          </p:txBody>
        </p:sp>
        <p:sp>
          <p:nvSpPr>
            <p:cNvPr id="604" name="Google Shape;604;p52"/>
            <p:cNvSpPr txBox="1"/>
            <p:nvPr/>
          </p:nvSpPr>
          <p:spPr>
            <a:xfrm>
              <a:off x="3108225" y="1810163"/>
              <a:ext cx="1776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Corpus-based methods</a:t>
              </a:r>
              <a:endParaRPr sz="1800">
                <a:solidFill>
                  <a:schemeClr val="lt2"/>
                </a:solidFill>
                <a:latin typeface="Roboto"/>
                <a:ea typeface="Roboto"/>
                <a:cs typeface="Roboto"/>
                <a:sym typeface="Roboto"/>
              </a:endParaRPr>
            </a:p>
          </p:txBody>
        </p:sp>
        <p:sp>
          <p:nvSpPr>
            <p:cNvPr id="605" name="Google Shape;605;p52"/>
            <p:cNvSpPr/>
            <p:nvPr/>
          </p:nvSpPr>
          <p:spPr>
            <a:xfrm>
              <a:off x="3753100" y="2482825"/>
              <a:ext cx="152700" cy="1439400"/>
            </a:xfrm>
            <a:prstGeom prst="downArrow">
              <a:avLst>
                <a:gd fmla="val 50000" name="adj1"/>
                <a:gd fmla="val 5000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2"/>
            <p:cNvSpPr/>
            <p:nvPr/>
          </p:nvSpPr>
          <p:spPr>
            <a:xfrm>
              <a:off x="2866375" y="4329375"/>
              <a:ext cx="1314900" cy="4599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52"/>
          <p:cNvGrpSpPr/>
          <p:nvPr/>
        </p:nvGrpSpPr>
        <p:grpSpPr>
          <a:xfrm>
            <a:off x="4021900" y="2571738"/>
            <a:ext cx="2110750" cy="2217538"/>
            <a:chOff x="4021900" y="2571738"/>
            <a:chExt cx="2110750" cy="2217538"/>
          </a:xfrm>
        </p:grpSpPr>
        <p:sp>
          <p:nvSpPr>
            <p:cNvPr id="608" name="Google Shape;608;p52"/>
            <p:cNvSpPr txBox="1"/>
            <p:nvPr/>
          </p:nvSpPr>
          <p:spPr>
            <a:xfrm>
              <a:off x="4254400" y="3872725"/>
              <a:ext cx="84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737373"/>
                  </a:solidFill>
                  <a:latin typeface="Roboto"/>
                  <a:ea typeface="Roboto"/>
                  <a:cs typeface="Roboto"/>
                  <a:sym typeface="Roboto"/>
                </a:rPr>
                <a:t>1990</a:t>
              </a:r>
              <a:endParaRPr sz="2000">
                <a:solidFill>
                  <a:srgbClr val="737373"/>
                </a:solidFill>
                <a:latin typeface="Roboto"/>
                <a:ea typeface="Roboto"/>
                <a:cs typeface="Roboto"/>
                <a:sym typeface="Roboto"/>
              </a:endParaRPr>
            </a:p>
          </p:txBody>
        </p:sp>
        <p:sp>
          <p:nvSpPr>
            <p:cNvPr id="609" name="Google Shape;609;p52"/>
            <p:cNvSpPr txBox="1"/>
            <p:nvPr/>
          </p:nvSpPr>
          <p:spPr>
            <a:xfrm>
              <a:off x="4074650" y="2571738"/>
              <a:ext cx="205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Machine learning</a:t>
              </a:r>
              <a:endParaRPr sz="1800">
                <a:solidFill>
                  <a:schemeClr val="lt2"/>
                </a:solidFill>
                <a:latin typeface="Roboto"/>
                <a:ea typeface="Roboto"/>
                <a:cs typeface="Roboto"/>
                <a:sym typeface="Roboto"/>
              </a:endParaRPr>
            </a:p>
          </p:txBody>
        </p:sp>
        <p:sp>
          <p:nvSpPr>
            <p:cNvPr id="610" name="Google Shape;610;p52"/>
            <p:cNvSpPr/>
            <p:nvPr/>
          </p:nvSpPr>
          <p:spPr>
            <a:xfrm>
              <a:off x="4603000" y="2986700"/>
              <a:ext cx="152700" cy="977700"/>
            </a:xfrm>
            <a:prstGeom prst="down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
            <p:cNvSpPr/>
            <p:nvPr/>
          </p:nvSpPr>
          <p:spPr>
            <a:xfrm>
              <a:off x="4021900" y="4329375"/>
              <a:ext cx="1314900" cy="459900"/>
            </a:xfrm>
            <a:prstGeom prst="chevron">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52"/>
          <p:cNvGrpSpPr/>
          <p:nvPr/>
        </p:nvGrpSpPr>
        <p:grpSpPr>
          <a:xfrm>
            <a:off x="5177425" y="3049575"/>
            <a:ext cx="1957975" cy="1739700"/>
            <a:chOff x="5177425" y="3049575"/>
            <a:chExt cx="1957975" cy="1739700"/>
          </a:xfrm>
        </p:grpSpPr>
        <p:sp>
          <p:nvSpPr>
            <p:cNvPr id="613" name="Google Shape;613;p52"/>
            <p:cNvSpPr txBox="1"/>
            <p:nvPr/>
          </p:nvSpPr>
          <p:spPr>
            <a:xfrm>
              <a:off x="5552175" y="3872725"/>
              <a:ext cx="84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737373"/>
                  </a:solidFill>
                  <a:latin typeface="Roboto"/>
                  <a:ea typeface="Roboto"/>
                  <a:cs typeface="Roboto"/>
                  <a:sym typeface="Roboto"/>
                </a:rPr>
                <a:t>2000</a:t>
              </a:r>
              <a:endParaRPr sz="2000">
                <a:solidFill>
                  <a:srgbClr val="737373"/>
                </a:solidFill>
                <a:latin typeface="Roboto"/>
                <a:ea typeface="Roboto"/>
                <a:cs typeface="Roboto"/>
                <a:sym typeface="Roboto"/>
              </a:endParaRPr>
            </a:p>
          </p:txBody>
        </p:sp>
        <p:sp>
          <p:nvSpPr>
            <p:cNvPr id="614" name="Google Shape;614;p52"/>
            <p:cNvSpPr txBox="1"/>
            <p:nvPr/>
          </p:nvSpPr>
          <p:spPr>
            <a:xfrm>
              <a:off x="5272700" y="3049575"/>
              <a:ext cx="186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Richer statical models</a:t>
              </a:r>
              <a:endParaRPr sz="1800">
                <a:solidFill>
                  <a:schemeClr val="lt2"/>
                </a:solidFill>
                <a:latin typeface="Roboto"/>
                <a:ea typeface="Roboto"/>
                <a:cs typeface="Roboto"/>
                <a:sym typeface="Roboto"/>
              </a:endParaRPr>
            </a:p>
          </p:txBody>
        </p:sp>
        <p:sp>
          <p:nvSpPr>
            <p:cNvPr id="615" name="Google Shape;615;p52"/>
            <p:cNvSpPr/>
            <p:nvPr/>
          </p:nvSpPr>
          <p:spPr>
            <a:xfrm>
              <a:off x="5900775" y="3684625"/>
              <a:ext cx="152700" cy="279900"/>
            </a:xfrm>
            <a:prstGeom prst="downArrow">
              <a:avLst>
                <a:gd fmla="val 50000" name="adj1"/>
                <a:gd fmla="val 50000" name="adj2"/>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2"/>
            <p:cNvSpPr/>
            <p:nvPr/>
          </p:nvSpPr>
          <p:spPr>
            <a:xfrm>
              <a:off x="5177425" y="4329375"/>
              <a:ext cx="1314900" cy="4599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52"/>
          <p:cNvGrpSpPr/>
          <p:nvPr/>
        </p:nvGrpSpPr>
        <p:grpSpPr>
          <a:xfrm>
            <a:off x="6132650" y="1971450"/>
            <a:ext cx="1717500" cy="2817825"/>
            <a:chOff x="6132650" y="1971450"/>
            <a:chExt cx="1717500" cy="2817825"/>
          </a:xfrm>
        </p:grpSpPr>
        <p:sp>
          <p:nvSpPr>
            <p:cNvPr id="618" name="Google Shape;618;p52"/>
            <p:cNvSpPr txBox="1"/>
            <p:nvPr/>
          </p:nvSpPr>
          <p:spPr>
            <a:xfrm>
              <a:off x="6527525" y="3872725"/>
              <a:ext cx="84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737373"/>
                  </a:solidFill>
                  <a:latin typeface="Roboto"/>
                  <a:ea typeface="Roboto"/>
                  <a:cs typeface="Roboto"/>
                  <a:sym typeface="Roboto"/>
                </a:rPr>
                <a:t>2013</a:t>
              </a:r>
              <a:endParaRPr sz="2000">
                <a:solidFill>
                  <a:srgbClr val="737373"/>
                </a:solidFill>
                <a:latin typeface="Roboto"/>
                <a:ea typeface="Roboto"/>
                <a:cs typeface="Roboto"/>
                <a:sym typeface="Roboto"/>
              </a:endParaRPr>
            </a:p>
          </p:txBody>
        </p:sp>
        <p:sp>
          <p:nvSpPr>
            <p:cNvPr id="619" name="Google Shape;619;p52"/>
            <p:cNvSpPr txBox="1"/>
            <p:nvPr/>
          </p:nvSpPr>
          <p:spPr>
            <a:xfrm>
              <a:off x="6132650" y="1971450"/>
              <a:ext cx="171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Deep learning</a:t>
              </a:r>
              <a:endParaRPr sz="1800">
                <a:solidFill>
                  <a:schemeClr val="lt2"/>
                </a:solidFill>
                <a:latin typeface="Roboto"/>
                <a:ea typeface="Roboto"/>
                <a:cs typeface="Roboto"/>
                <a:sym typeface="Roboto"/>
              </a:endParaRPr>
            </a:p>
          </p:txBody>
        </p:sp>
        <p:sp>
          <p:nvSpPr>
            <p:cNvPr id="620" name="Google Shape;620;p52"/>
            <p:cNvSpPr/>
            <p:nvPr/>
          </p:nvSpPr>
          <p:spPr>
            <a:xfrm>
              <a:off x="6876125" y="2394075"/>
              <a:ext cx="152700" cy="1570500"/>
            </a:xfrm>
            <a:prstGeom prst="downArrow">
              <a:avLst>
                <a:gd fmla="val 50000" name="adj1"/>
                <a:gd fmla="val 50000"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6332950" y="4329375"/>
              <a:ext cx="1314900" cy="4599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52"/>
          <p:cNvGrpSpPr/>
          <p:nvPr/>
        </p:nvGrpSpPr>
        <p:grpSpPr>
          <a:xfrm>
            <a:off x="7488475" y="3188175"/>
            <a:ext cx="1314900" cy="1601100"/>
            <a:chOff x="7488475" y="3188175"/>
            <a:chExt cx="1314900" cy="1601100"/>
          </a:xfrm>
        </p:grpSpPr>
        <p:sp>
          <p:nvSpPr>
            <p:cNvPr id="623" name="Google Shape;623;p52"/>
            <p:cNvSpPr txBox="1"/>
            <p:nvPr/>
          </p:nvSpPr>
          <p:spPr>
            <a:xfrm>
              <a:off x="7562575" y="3188175"/>
              <a:ext cx="73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You!</a:t>
              </a:r>
              <a:endParaRPr sz="1800">
                <a:solidFill>
                  <a:schemeClr val="lt2"/>
                </a:solidFill>
                <a:latin typeface="Roboto"/>
                <a:ea typeface="Roboto"/>
                <a:cs typeface="Roboto"/>
                <a:sym typeface="Roboto"/>
              </a:endParaRPr>
            </a:p>
          </p:txBody>
        </p:sp>
        <p:sp>
          <p:nvSpPr>
            <p:cNvPr id="624" name="Google Shape;624;p52"/>
            <p:cNvSpPr/>
            <p:nvPr/>
          </p:nvSpPr>
          <p:spPr>
            <a:xfrm>
              <a:off x="7851475" y="3639925"/>
              <a:ext cx="152700" cy="279900"/>
            </a:xfrm>
            <a:prstGeom prst="down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2"/>
            <p:cNvSpPr txBox="1"/>
            <p:nvPr/>
          </p:nvSpPr>
          <p:spPr>
            <a:xfrm>
              <a:off x="7502875" y="3872725"/>
              <a:ext cx="84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737373"/>
                  </a:solidFill>
                  <a:latin typeface="Roboto"/>
                  <a:ea typeface="Roboto"/>
                  <a:cs typeface="Roboto"/>
                  <a:sym typeface="Roboto"/>
                </a:rPr>
                <a:t>2025</a:t>
              </a:r>
              <a:endParaRPr sz="2000">
                <a:solidFill>
                  <a:srgbClr val="737373"/>
                </a:solidFill>
                <a:latin typeface="Roboto"/>
                <a:ea typeface="Roboto"/>
                <a:cs typeface="Roboto"/>
                <a:sym typeface="Roboto"/>
              </a:endParaRPr>
            </a:p>
          </p:txBody>
        </p:sp>
        <p:sp>
          <p:nvSpPr>
            <p:cNvPr id="626" name="Google Shape;626;p52"/>
            <p:cNvSpPr/>
            <p:nvPr/>
          </p:nvSpPr>
          <p:spPr>
            <a:xfrm>
              <a:off x="7488475" y="4329375"/>
              <a:ext cx="1314900" cy="459900"/>
            </a:xfrm>
            <a:prstGeom prst="chevron">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3"/>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Scale</a:t>
            </a:r>
            <a:endParaRPr/>
          </a:p>
        </p:txBody>
      </p:sp>
      <p:sp>
        <p:nvSpPr>
          <p:cNvPr id="632" name="Google Shape;632;p53"/>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Scale is one of the key factors to the evaluation of NLP.</a:t>
            </a:r>
            <a:endParaRPr sz="1800"/>
          </a:p>
          <a:p>
            <a:pPr indent="-342900" lvl="0" marL="457200" rtl="0" algn="l">
              <a:spcBef>
                <a:spcPts val="1200"/>
              </a:spcBef>
              <a:spcAft>
                <a:spcPts val="0"/>
              </a:spcAft>
              <a:buSzPts val="1800"/>
              <a:buChar char="●"/>
            </a:pPr>
            <a:r>
              <a:rPr b="1" lang="en" sz="1800"/>
              <a:t>Generalization</a:t>
            </a:r>
            <a:r>
              <a:rPr lang="en" sz="1800"/>
              <a:t> to various task with the growth of </a:t>
            </a:r>
            <a:r>
              <a:rPr b="1" lang="en" sz="1800"/>
              <a:t>capacities </a:t>
            </a:r>
            <a:r>
              <a:rPr lang="en" sz="1800"/>
              <a:t>(</a:t>
            </a:r>
            <a:r>
              <a:rPr lang="en" sz="1800" u="sng">
                <a:solidFill>
                  <a:schemeClr val="hlink"/>
                </a:solidFill>
                <a:hlinkClick r:id="rId3"/>
              </a:rPr>
              <a:t>Kojima et al., 2022</a:t>
            </a:r>
            <a:r>
              <a:rPr lang="en" sz="1800"/>
              <a:t>).</a:t>
            </a:r>
            <a:endParaRPr sz="1800"/>
          </a:p>
        </p:txBody>
      </p:sp>
      <p:sp>
        <p:nvSpPr>
          <p:cNvPr id="633" name="Google Shape;633;p5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4" name="Google Shape;634;p53"/>
          <p:cNvPicPr preferRelativeResize="0"/>
          <p:nvPr/>
        </p:nvPicPr>
        <p:blipFill>
          <a:blip r:embed="rId4">
            <a:alphaModFix/>
          </a:blip>
          <a:stretch>
            <a:fillRect/>
          </a:stretch>
        </p:blipFill>
        <p:spPr>
          <a:xfrm>
            <a:off x="3371778" y="376338"/>
            <a:ext cx="5700476" cy="4390822"/>
          </a:xfrm>
          <a:prstGeom prst="rect">
            <a:avLst/>
          </a:prstGeom>
          <a:noFill/>
          <a:ln>
            <a:noFill/>
          </a:ln>
        </p:spPr>
      </p:pic>
      <p:sp>
        <p:nvSpPr>
          <p:cNvPr id="635" name="Google Shape;635;p53"/>
          <p:cNvSpPr txBox="1"/>
          <p:nvPr/>
        </p:nvSpPr>
        <p:spPr>
          <a:xfrm>
            <a:off x="5742725" y="4723075"/>
            <a:ext cx="3011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5"/>
              </a:rPr>
              <a:t>(Treviso et al., 2022)</a:t>
            </a:r>
            <a:endParaRPr sz="1000">
              <a:solidFill>
                <a:srgbClr val="737373"/>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4"/>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Language Diversity</a:t>
            </a:r>
            <a:endParaRPr/>
          </a:p>
        </p:txBody>
      </p:sp>
      <p:sp>
        <p:nvSpPr>
          <p:cNvPr id="641" name="Google Shape;641;p54"/>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Only a fraction of the 7,100+ living languages is focused.</a:t>
            </a:r>
            <a:endParaRPr sz="1800"/>
          </a:p>
          <a:p>
            <a:pPr indent="-342900" lvl="0" marL="457200" rtl="0" algn="l">
              <a:spcBef>
                <a:spcPts val="1200"/>
              </a:spcBef>
              <a:spcAft>
                <a:spcPts val="0"/>
              </a:spcAft>
              <a:buSzPts val="1800"/>
              <a:buChar char="●"/>
            </a:pPr>
            <a:r>
              <a:rPr lang="en" sz="1800"/>
              <a:t>Not sure whether a method works for diverse languages or not (</a:t>
            </a:r>
            <a:r>
              <a:rPr lang="en" sz="1800" u="sng">
                <a:solidFill>
                  <a:schemeClr val="hlink"/>
                </a:solidFill>
                <a:hlinkClick r:id="rId3"/>
              </a:rPr>
              <a:t>Joshi et al., 2020</a:t>
            </a:r>
            <a:r>
              <a:rPr lang="en" sz="1800"/>
              <a:t>).</a:t>
            </a:r>
            <a:endParaRPr sz="1800"/>
          </a:p>
        </p:txBody>
      </p:sp>
      <p:sp>
        <p:nvSpPr>
          <p:cNvPr id="642" name="Google Shape;642;p5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3" name="Google Shape;643;p54"/>
          <p:cNvPicPr preferRelativeResize="0"/>
          <p:nvPr/>
        </p:nvPicPr>
        <p:blipFill>
          <a:blip r:embed="rId4">
            <a:alphaModFix/>
          </a:blip>
          <a:stretch>
            <a:fillRect/>
          </a:stretch>
        </p:blipFill>
        <p:spPr>
          <a:xfrm>
            <a:off x="3393275" y="720450"/>
            <a:ext cx="5678975" cy="3702600"/>
          </a:xfrm>
          <a:prstGeom prst="rect">
            <a:avLst/>
          </a:prstGeom>
          <a:noFill/>
          <a:ln>
            <a:noFill/>
          </a:ln>
        </p:spPr>
      </p:pic>
      <p:sp>
        <p:nvSpPr>
          <p:cNvPr id="644" name="Google Shape;644;p54"/>
          <p:cNvSpPr txBox="1"/>
          <p:nvPr/>
        </p:nvSpPr>
        <p:spPr>
          <a:xfrm>
            <a:off x="5742725" y="4723075"/>
            <a:ext cx="3011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5"/>
              </a:rPr>
              <a:t>(Joshi et al., 2020)</a:t>
            </a:r>
            <a:endParaRPr sz="1000">
              <a:solidFill>
                <a:srgbClr val="737373"/>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5"/>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Improvements</a:t>
            </a:r>
            <a:endParaRPr/>
          </a:p>
        </p:txBody>
      </p:sp>
      <p:sp>
        <p:nvSpPr>
          <p:cNvPr id="650" name="Google Shape;650;p55"/>
          <p:cNvSpPr txBox="1"/>
          <p:nvPr>
            <p:ph idx="1" type="body"/>
          </p:nvPr>
        </p:nvSpPr>
        <p:spPr>
          <a:xfrm>
            <a:off x="226075" y="1465800"/>
            <a:ext cx="30114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Surpassing human experts (89.8%) by </a:t>
            </a:r>
            <a:r>
              <a:rPr lang="en" sz="1800" u="sng">
                <a:solidFill>
                  <a:schemeClr val="hlink"/>
                </a:solidFill>
                <a:hlinkClick r:id="rId3"/>
              </a:rPr>
              <a:t>Gemini Ultra</a:t>
            </a:r>
            <a:r>
              <a:rPr lang="en" sz="1800"/>
              <a:t>.</a:t>
            </a:r>
            <a:endParaRPr sz="1800"/>
          </a:p>
          <a:p>
            <a:pPr indent="-342900" lvl="0" marL="457200" rtl="0" algn="l">
              <a:spcBef>
                <a:spcPts val="1200"/>
              </a:spcBef>
              <a:spcAft>
                <a:spcPts val="0"/>
              </a:spcAft>
              <a:buSzPts val="1800"/>
              <a:buChar char="●"/>
            </a:pPr>
            <a:r>
              <a:rPr lang="en" sz="1800"/>
              <a:t>MMLU (</a:t>
            </a:r>
            <a:r>
              <a:rPr b="1" lang="en" sz="1800"/>
              <a:t>Hendrycks et al., 2021</a:t>
            </a:r>
            <a:r>
              <a:rPr lang="en" sz="1800"/>
              <a:t>) covering 57 tasks, e.g., mathematics, history, law etc.</a:t>
            </a:r>
            <a:endParaRPr sz="1800"/>
          </a:p>
        </p:txBody>
      </p:sp>
      <p:sp>
        <p:nvSpPr>
          <p:cNvPr id="651" name="Google Shape;651;p5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2" name="Google Shape;652;p55"/>
          <p:cNvPicPr preferRelativeResize="0"/>
          <p:nvPr/>
        </p:nvPicPr>
        <p:blipFill>
          <a:blip r:embed="rId4">
            <a:alphaModFix/>
          </a:blip>
          <a:stretch>
            <a:fillRect/>
          </a:stretch>
        </p:blipFill>
        <p:spPr>
          <a:xfrm>
            <a:off x="3416350" y="955787"/>
            <a:ext cx="5655899" cy="3231924"/>
          </a:xfrm>
          <a:prstGeom prst="rect">
            <a:avLst/>
          </a:prstGeom>
          <a:noFill/>
          <a:ln>
            <a:noFill/>
          </a:ln>
        </p:spPr>
      </p:pic>
      <p:sp>
        <p:nvSpPr>
          <p:cNvPr id="653" name="Google Shape;653;p55"/>
          <p:cNvSpPr txBox="1"/>
          <p:nvPr/>
        </p:nvSpPr>
        <p:spPr>
          <a:xfrm>
            <a:off x="6060850" y="4187700"/>
            <a:ext cx="30114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5"/>
              </a:rPr>
              <a:t>https://paperswithcode.com/sota/multi-task-language-understanding-on-mmlu</a:t>
            </a:r>
            <a:endParaRPr sz="1000">
              <a:solidFill>
                <a:srgbClr val="73737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6"/>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Efficiency</a:t>
            </a:r>
            <a:endParaRPr/>
          </a:p>
        </p:txBody>
      </p:sp>
      <p:sp>
        <p:nvSpPr>
          <p:cNvPr id="659" name="Google Shape;659;p56"/>
          <p:cNvSpPr txBox="1"/>
          <p:nvPr>
            <p:ph idx="1" type="body"/>
          </p:nvPr>
        </p:nvSpPr>
        <p:spPr>
          <a:xfrm>
            <a:off x="226075" y="1465800"/>
            <a:ext cx="30375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Relation of model performance, the number of parameters and data scale.</a:t>
            </a:r>
            <a:endParaRPr sz="1800"/>
          </a:p>
          <a:p>
            <a:pPr indent="-342900" lvl="0" marL="457200" rtl="0" algn="l">
              <a:spcBef>
                <a:spcPts val="1200"/>
              </a:spcBef>
              <a:spcAft>
                <a:spcPts val="0"/>
              </a:spcAft>
              <a:buSzPts val="1800"/>
              <a:buChar char="●"/>
            </a:pPr>
            <a:r>
              <a:rPr lang="en" sz="1800"/>
              <a:t>Bigger the better!</a:t>
            </a:r>
            <a:endParaRPr sz="1800"/>
          </a:p>
          <a:p>
            <a:pPr indent="-342900" lvl="0" marL="457200" rtl="0" algn="l">
              <a:spcBef>
                <a:spcPts val="0"/>
              </a:spcBef>
              <a:spcAft>
                <a:spcPts val="0"/>
              </a:spcAft>
              <a:buSzPts val="1800"/>
              <a:buChar char="●"/>
            </a:pPr>
            <a:r>
              <a:rPr lang="en" sz="1800"/>
              <a:t>We need large resources:  </a:t>
            </a:r>
            <a:r>
              <a:rPr lang="en" sz="1800" u="sng">
                <a:solidFill>
                  <a:schemeClr val="hlink"/>
                </a:solidFill>
                <a:hlinkClick r:id="rId3"/>
              </a:rPr>
              <a:t>Llama 3 70B (6.4M GPU)</a:t>
            </a:r>
            <a:endParaRPr sz="1800"/>
          </a:p>
          <a:p>
            <a:pPr indent="-342900" lvl="0" marL="457200" rtl="0" algn="l">
              <a:spcBef>
                <a:spcPts val="0"/>
              </a:spcBef>
              <a:spcAft>
                <a:spcPts val="0"/>
              </a:spcAft>
              <a:buSzPts val="1800"/>
              <a:buChar char="●"/>
            </a:pPr>
            <a:r>
              <a:rPr lang="en" sz="1800"/>
              <a:t>How to improve the efficiency?</a:t>
            </a:r>
            <a:endParaRPr sz="1800"/>
          </a:p>
        </p:txBody>
      </p:sp>
      <p:sp>
        <p:nvSpPr>
          <p:cNvPr id="660" name="Google Shape;660;p5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1" name="Google Shape;661;p56"/>
          <p:cNvSpPr txBox="1"/>
          <p:nvPr/>
        </p:nvSpPr>
        <p:spPr>
          <a:xfrm>
            <a:off x="4030800" y="4723075"/>
            <a:ext cx="4753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https://arxiv.org/abs/2203.15556</a:t>
            </a:r>
            <a:endParaRPr sz="1000">
              <a:solidFill>
                <a:schemeClr val="lt2"/>
              </a:solidFill>
              <a:latin typeface="Roboto"/>
              <a:ea typeface="Roboto"/>
              <a:cs typeface="Roboto"/>
              <a:sym typeface="Roboto"/>
            </a:endParaRPr>
          </a:p>
        </p:txBody>
      </p:sp>
      <p:grpSp>
        <p:nvGrpSpPr>
          <p:cNvPr id="662" name="Google Shape;662;p56"/>
          <p:cNvGrpSpPr/>
          <p:nvPr/>
        </p:nvGrpSpPr>
        <p:grpSpPr>
          <a:xfrm>
            <a:off x="3491050" y="219800"/>
            <a:ext cx="5032500" cy="2350250"/>
            <a:chOff x="3491050" y="219800"/>
            <a:chExt cx="5032500" cy="2350250"/>
          </a:xfrm>
        </p:grpSpPr>
        <p:pic>
          <p:nvPicPr>
            <p:cNvPr id="663" name="Google Shape;663;p56"/>
            <p:cNvPicPr preferRelativeResize="0"/>
            <p:nvPr/>
          </p:nvPicPr>
          <p:blipFill>
            <a:blip r:embed="rId5">
              <a:alphaModFix/>
            </a:blip>
            <a:stretch>
              <a:fillRect/>
            </a:stretch>
          </p:blipFill>
          <p:spPr>
            <a:xfrm>
              <a:off x="3491050" y="431913"/>
              <a:ext cx="2790599" cy="2138137"/>
            </a:xfrm>
            <a:prstGeom prst="rect">
              <a:avLst/>
            </a:prstGeom>
            <a:noFill/>
            <a:ln>
              <a:noFill/>
            </a:ln>
          </p:spPr>
        </p:pic>
        <p:sp>
          <p:nvSpPr>
            <p:cNvPr id="664" name="Google Shape;664;p56"/>
            <p:cNvSpPr/>
            <p:nvPr/>
          </p:nvSpPr>
          <p:spPr>
            <a:xfrm>
              <a:off x="6468550" y="219800"/>
              <a:ext cx="2055000" cy="683400"/>
            </a:xfrm>
            <a:prstGeom prst="wedgeRoundRectCallout">
              <a:avLst>
                <a:gd fmla="val -56052" name="adj1"/>
                <a:gd fmla="val 25850" name="adj2"/>
                <a:gd fmla="val 0" name="adj3"/>
              </a:avLst>
            </a:prstGeom>
            <a:solidFill>
              <a:srgbClr val="0277BD">
                <a:alpha val="1962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Roboto"/>
                  <a:ea typeface="Roboto"/>
                  <a:cs typeface="Roboto"/>
                  <a:sym typeface="Roboto"/>
                </a:rPr>
                <a:t>Compute and performance</a:t>
              </a:r>
              <a:endParaRPr sz="1800">
                <a:solidFill>
                  <a:schemeClr val="accent1"/>
                </a:solidFill>
                <a:latin typeface="Roboto"/>
                <a:ea typeface="Roboto"/>
                <a:cs typeface="Roboto"/>
                <a:sym typeface="Roboto"/>
              </a:endParaRPr>
            </a:p>
          </p:txBody>
        </p:sp>
      </p:grpSp>
      <p:grpSp>
        <p:nvGrpSpPr>
          <p:cNvPr id="665" name="Google Shape;665;p56"/>
          <p:cNvGrpSpPr/>
          <p:nvPr/>
        </p:nvGrpSpPr>
        <p:grpSpPr>
          <a:xfrm>
            <a:off x="3491050" y="1935750"/>
            <a:ext cx="4130275" cy="2775825"/>
            <a:chOff x="3491050" y="1935750"/>
            <a:chExt cx="4130275" cy="2775825"/>
          </a:xfrm>
        </p:grpSpPr>
        <p:pic>
          <p:nvPicPr>
            <p:cNvPr id="666" name="Google Shape;666;p56"/>
            <p:cNvPicPr preferRelativeResize="0"/>
            <p:nvPr/>
          </p:nvPicPr>
          <p:blipFill>
            <a:blip r:embed="rId6">
              <a:alphaModFix/>
            </a:blip>
            <a:stretch>
              <a:fillRect/>
            </a:stretch>
          </p:blipFill>
          <p:spPr>
            <a:xfrm>
              <a:off x="3491050" y="2570051"/>
              <a:ext cx="2790605" cy="2141525"/>
            </a:xfrm>
            <a:prstGeom prst="rect">
              <a:avLst/>
            </a:prstGeom>
            <a:noFill/>
            <a:ln>
              <a:noFill/>
            </a:ln>
          </p:spPr>
        </p:pic>
        <p:sp>
          <p:nvSpPr>
            <p:cNvPr id="667" name="Google Shape;667;p56"/>
            <p:cNvSpPr/>
            <p:nvPr/>
          </p:nvSpPr>
          <p:spPr>
            <a:xfrm>
              <a:off x="5981525" y="1935750"/>
              <a:ext cx="1639800" cy="774600"/>
            </a:xfrm>
            <a:prstGeom prst="wedgeRoundRectCallout">
              <a:avLst>
                <a:gd fmla="val -41907" name="adj1"/>
                <a:gd fmla="val 70263" name="adj2"/>
                <a:gd fmla="val 0" name="adj3"/>
              </a:avLst>
            </a:prstGeom>
            <a:solidFill>
              <a:srgbClr val="0277BD">
                <a:alpha val="1962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Roboto"/>
                  <a:ea typeface="Roboto"/>
                  <a:cs typeface="Roboto"/>
                  <a:sym typeface="Roboto"/>
                </a:rPr>
                <a:t>Compute and parameters</a:t>
              </a:r>
              <a:endParaRPr sz="1800">
                <a:solidFill>
                  <a:schemeClr val="accent1"/>
                </a:solidFill>
                <a:latin typeface="Roboto"/>
                <a:ea typeface="Roboto"/>
                <a:cs typeface="Roboto"/>
                <a:sym typeface="Roboto"/>
              </a:endParaRPr>
            </a:p>
          </p:txBody>
        </p:sp>
      </p:grpSp>
      <p:grpSp>
        <p:nvGrpSpPr>
          <p:cNvPr id="668" name="Google Shape;668;p56"/>
          <p:cNvGrpSpPr/>
          <p:nvPr/>
        </p:nvGrpSpPr>
        <p:grpSpPr>
          <a:xfrm>
            <a:off x="6281649" y="1252350"/>
            <a:ext cx="2790601" cy="3459228"/>
            <a:chOff x="6281649" y="1252350"/>
            <a:chExt cx="2790601" cy="3459228"/>
          </a:xfrm>
        </p:grpSpPr>
        <p:pic>
          <p:nvPicPr>
            <p:cNvPr id="669" name="Google Shape;669;p56"/>
            <p:cNvPicPr preferRelativeResize="0"/>
            <p:nvPr/>
          </p:nvPicPr>
          <p:blipFill>
            <a:blip r:embed="rId7">
              <a:alphaModFix/>
            </a:blip>
            <a:stretch>
              <a:fillRect/>
            </a:stretch>
          </p:blipFill>
          <p:spPr>
            <a:xfrm>
              <a:off x="6281649" y="2570050"/>
              <a:ext cx="2790601" cy="2141528"/>
            </a:xfrm>
            <a:prstGeom prst="rect">
              <a:avLst/>
            </a:prstGeom>
            <a:noFill/>
            <a:ln>
              <a:noFill/>
            </a:ln>
          </p:spPr>
        </p:pic>
        <p:sp>
          <p:nvSpPr>
            <p:cNvPr id="670" name="Google Shape;670;p56"/>
            <p:cNvSpPr/>
            <p:nvPr/>
          </p:nvSpPr>
          <p:spPr>
            <a:xfrm>
              <a:off x="7379075" y="1252350"/>
              <a:ext cx="1639800" cy="683400"/>
            </a:xfrm>
            <a:prstGeom prst="wedgeRoundRectCallout">
              <a:avLst>
                <a:gd fmla="val 18787" name="adj1"/>
                <a:gd fmla="val 92161" name="adj2"/>
                <a:gd fmla="val 0" name="adj3"/>
              </a:avLst>
            </a:prstGeom>
            <a:solidFill>
              <a:srgbClr val="0277BD">
                <a:alpha val="1962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Roboto"/>
                  <a:ea typeface="Roboto"/>
                  <a:cs typeface="Roboto"/>
                  <a:sym typeface="Roboto"/>
                </a:rPr>
                <a:t>Compute and data</a:t>
              </a:r>
              <a:endParaRPr sz="1800">
                <a:solidFill>
                  <a:schemeClr val="accent1"/>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7"/>
          <p:cNvSpPr txBox="1"/>
          <p:nvPr>
            <p:ph type="title"/>
          </p:nvPr>
        </p:nvSpPr>
        <p:spPr>
          <a:xfrm>
            <a:off x="226075" y="357800"/>
            <a:ext cx="30366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Outage</a:t>
            </a:r>
            <a:endParaRPr/>
          </a:p>
        </p:txBody>
      </p:sp>
      <p:sp>
        <p:nvSpPr>
          <p:cNvPr id="676" name="Google Shape;676;p5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We are running out of training data.</a:t>
            </a:r>
            <a:endParaRPr sz="1800"/>
          </a:p>
          <a:p>
            <a:pPr indent="-342900" lvl="0" marL="457200" rtl="0" algn="l">
              <a:spcBef>
                <a:spcPts val="1200"/>
              </a:spcBef>
              <a:spcAft>
                <a:spcPts val="0"/>
              </a:spcAft>
              <a:buSzPts val="1800"/>
              <a:buChar char="●"/>
            </a:pPr>
            <a:r>
              <a:rPr lang="en" sz="1800"/>
              <a:t>Quantity to quality?</a:t>
            </a:r>
            <a:endParaRPr sz="1800"/>
          </a:p>
          <a:p>
            <a:pPr indent="-342900" lvl="0" marL="457200" rtl="0" algn="l">
              <a:spcBef>
                <a:spcPts val="0"/>
              </a:spcBef>
              <a:spcAft>
                <a:spcPts val="0"/>
              </a:spcAft>
              <a:buSzPts val="1800"/>
              <a:buChar char="●"/>
            </a:pPr>
            <a:r>
              <a:rPr lang="en" sz="1800"/>
              <a:t>Exploit AI generated data?</a:t>
            </a:r>
            <a:endParaRPr sz="1800"/>
          </a:p>
          <a:p>
            <a:pPr indent="-342900" lvl="0" marL="457200" rtl="0" algn="l">
              <a:spcBef>
                <a:spcPts val="0"/>
              </a:spcBef>
              <a:spcAft>
                <a:spcPts val="0"/>
              </a:spcAft>
              <a:buSzPts val="1800"/>
              <a:buChar char="●"/>
            </a:pPr>
            <a:r>
              <a:rPr lang="en" sz="1800"/>
              <a:t>Transfer from different modalities?</a:t>
            </a:r>
            <a:endParaRPr sz="1800"/>
          </a:p>
        </p:txBody>
      </p:sp>
      <p:sp>
        <p:nvSpPr>
          <p:cNvPr id="677" name="Google Shape;677;p5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78" name="Google Shape;678;p57"/>
          <p:cNvPicPr preferRelativeResize="0"/>
          <p:nvPr/>
        </p:nvPicPr>
        <p:blipFill>
          <a:blip r:embed="rId3">
            <a:alphaModFix/>
          </a:blip>
          <a:stretch>
            <a:fillRect/>
          </a:stretch>
        </p:blipFill>
        <p:spPr>
          <a:xfrm>
            <a:off x="3360650" y="835987"/>
            <a:ext cx="5711600" cy="3471526"/>
          </a:xfrm>
          <a:prstGeom prst="rect">
            <a:avLst/>
          </a:prstGeom>
          <a:noFill/>
          <a:ln>
            <a:noFill/>
          </a:ln>
        </p:spPr>
      </p:pic>
      <p:sp>
        <p:nvSpPr>
          <p:cNvPr id="679" name="Google Shape;679;p57"/>
          <p:cNvSpPr txBox="1"/>
          <p:nvPr/>
        </p:nvSpPr>
        <p:spPr>
          <a:xfrm>
            <a:off x="5025550" y="4307525"/>
            <a:ext cx="4046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https://arxiv.org/abs/2211.04325</a:t>
            </a:r>
            <a:endParaRPr sz="1000">
              <a:solidFill>
                <a:schemeClr val="lt2"/>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8"/>
          <p:cNvSpPr txBox="1"/>
          <p:nvPr>
            <p:ph type="title"/>
          </p:nvPr>
        </p:nvSpPr>
        <p:spPr>
          <a:xfrm>
            <a:off x="226075" y="357800"/>
            <a:ext cx="30363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proliferation</a:t>
            </a:r>
            <a:endParaRPr/>
          </a:p>
        </p:txBody>
      </p:sp>
      <p:sp>
        <p:nvSpPr>
          <p:cNvPr id="685" name="Google Shape;685;p58"/>
          <p:cNvSpPr txBox="1"/>
          <p:nvPr>
            <p:ph idx="1" type="body"/>
          </p:nvPr>
        </p:nvSpPr>
        <p:spPr>
          <a:xfrm>
            <a:off x="226075" y="1465800"/>
            <a:ext cx="3036300" cy="3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Spread of </a:t>
            </a:r>
            <a:r>
              <a:rPr b="1" lang="en" sz="1800"/>
              <a:t>artificially created articles</a:t>
            </a:r>
            <a:r>
              <a:rPr lang="en" sz="1800"/>
              <a:t> after ChatGPT.</a:t>
            </a:r>
            <a:endParaRPr sz="1800"/>
          </a:p>
          <a:p>
            <a:pPr indent="-342900" lvl="0" marL="457200" rtl="0" algn="l">
              <a:spcBef>
                <a:spcPts val="1200"/>
              </a:spcBef>
              <a:spcAft>
                <a:spcPts val="0"/>
              </a:spcAft>
              <a:buSzPts val="1800"/>
              <a:buChar char="●"/>
            </a:pPr>
            <a:r>
              <a:rPr lang="en" sz="1800"/>
              <a:t>50% are created by AI (</a:t>
            </a:r>
            <a:r>
              <a:rPr lang="en" sz="1800" u="sng">
                <a:solidFill>
                  <a:schemeClr val="hlink"/>
                </a:solidFill>
                <a:hlinkClick r:id="rId3"/>
              </a:rPr>
              <a:t>Hanley and Durumeric, 2024</a:t>
            </a:r>
            <a:r>
              <a:rPr lang="en" sz="1800"/>
              <a:t>)</a:t>
            </a:r>
            <a:endParaRPr sz="1800"/>
          </a:p>
          <a:p>
            <a:pPr indent="-342900" lvl="0" marL="457200" rtl="0" algn="l">
              <a:spcBef>
                <a:spcPts val="0"/>
              </a:spcBef>
              <a:spcAft>
                <a:spcPts val="0"/>
              </a:spcAft>
              <a:buSzPts val="1800"/>
              <a:buChar char="●"/>
            </a:pPr>
            <a:r>
              <a:rPr lang="en" sz="1800"/>
              <a:t>It is hard to differentiate them  (</a:t>
            </a:r>
            <a:r>
              <a:rPr lang="en" sz="1800" u="sng">
                <a:solidFill>
                  <a:schemeClr val="hlink"/>
                </a:solidFill>
                <a:hlinkClick r:id="rId4"/>
              </a:rPr>
              <a:t>Puccetti et al., 2024</a:t>
            </a:r>
            <a:r>
              <a:rPr lang="en" sz="1800"/>
              <a:t>)</a:t>
            </a:r>
            <a:endParaRPr sz="1800"/>
          </a:p>
        </p:txBody>
      </p:sp>
      <p:sp>
        <p:nvSpPr>
          <p:cNvPr id="686" name="Google Shape;686;p5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7" name="Google Shape;687;p58"/>
          <p:cNvPicPr preferRelativeResize="0"/>
          <p:nvPr/>
        </p:nvPicPr>
        <p:blipFill>
          <a:blip r:embed="rId5">
            <a:alphaModFix/>
          </a:blip>
          <a:stretch>
            <a:fillRect/>
          </a:stretch>
        </p:blipFill>
        <p:spPr>
          <a:xfrm>
            <a:off x="3381650" y="1031938"/>
            <a:ext cx="5690609" cy="3079624"/>
          </a:xfrm>
          <a:prstGeom prst="rect">
            <a:avLst/>
          </a:prstGeom>
          <a:noFill/>
          <a:ln>
            <a:noFill/>
          </a:ln>
        </p:spPr>
      </p:pic>
      <p:sp>
        <p:nvSpPr>
          <p:cNvPr id="688" name="Google Shape;688;p58"/>
          <p:cNvSpPr txBox="1"/>
          <p:nvPr/>
        </p:nvSpPr>
        <p:spPr>
          <a:xfrm>
            <a:off x="4327150" y="4111550"/>
            <a:ext cx="4745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6"/>
              </a:rPr>
              <a:t>https://ojs.aaai.org/index.php/ICWSM/article/view/31333</a:t>
            </a:r>
            <a:endParaRPr sz="1000">
              <a:solidFill>
                <a:schemeClr val="lt2"/>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9"/>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Impact to human languages</a:t>
            </a:r>
            <a:endParaRPr/>
          </a:p>
        </p:txBody>
      </p:sp>
      <p:sp>
        <p:nvSpPr>
          <p:cNvPr id="694" name="Google Shape;694;p59"/>
          <p:cNvSpPr txBox="1"/>
          <p:nvPr>
            <p:ph idx="1" type="body"/>
          </p:nvPr>
        </p:nvSpPr>
        <p:spPr>
          <a:xfrm>
            <a:off x="226075" y="1465800"/>
            <a:ext cx="3062700" cy="3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ChatGPT has an impact to how human use languages.</a:t>
            </a:r>
            <a:endParaRPr sz="1800"/>
          </a:p>
          <a:p>
            <a:pPr indent="-342900" lvl="0" marL="457200" rtl="0" algn="l">
              <a:spcBef>
                <a:spcPts val="1200"/>
              </a:spcBef>
              <a:spcAft>
                <a:spcPts val="0"/>
              </a:spcAft>
              <a:buSzPts val="1800"/>
              <a:buChar char="●"/>
            </a:pPr>
            <a:r>
              <a:rPr lang="en" sz="1800"/>
              <a:t>YouTube data clearly shows “</a:t>
            </a:r>
            <a:r>
              <a:rPr b="1" lang="en" sz="1800"/>
              <a:t>delve</a:t>
            </a:r>
            <a:r>
              <a:rPr lang="en" sz="1800"/>
              <a:t>” appearing after the launch (</a:t>
            </a:r>
            <a:r>
              <a:rPr lang="en" sz="1800" u="sng">
                <a:solidFill>
                  <a:schemeClr val="hlink"/>
                </a:solidFill>
                <a:hlinkClick r:id="rId3"/>
              </a:rPr>
              <a:t>Yakura et al., 2024</a:t>
            </a:r>
            <a:r>
              <a:rPr lang="en" sz="1800"/>
              <a:t>).</a:t>
            </a:r>
            <a:endParaRPr sz="1800"/>
          </a:p>
          <a:p>
            <a:pPr indent="-342900" lvl="0" marL="457200" rtl="0" algn="l">
              <a:spcBef>
                <a:spcPts val="0"/>
              </a:spcBef>
              <a:spcAft>
                <a:spcPts val="0"/>
              </a:spcAft>
              <a:buSzPts val="1800"/>
              <a:buChar char="●"/>
            </a:pPr>
            <a:r>
              <a:rPr lang="en" sz="1800"/>
              <a:t>Impact to </a:t>
            </a:r>
            <a:r>
              <a:rPr b="1" lang="en" sz="1800"/>
              <a:t>appearing or disappearing</a:t>
            </a:r>
            <a:r>
              <a:rPr lang="en" sz="1800"/>
              <a:t> expressions.</a:t>
            </a:r>
            <a:endParaRPr sz="1800"/>
          </a:p>
        </p:txBody>
      </p:sp>
      <p:pic>
        <p:nvPicPr>
          <p:cNvPr id="695" name="Google Shape;695;p59"/>
          <p:cNvPicPr preferRelativeResize="0"/>
          <p:nvPr/>
        </p:nvPicPr>
        <p:blipFill>
          <a:blip r:embed="rId4">
            <a:alphaModFix/>
          </a:blip>
          <a:stretch>
            <a:fillRect/>
          </a:stretch>
        </p:blipFill>
        <p:spPr>
          <a:xfrm>
            <a:off x="4799225" y="461738"/>
            <a:ext cx="3462401" cy="4220024"/>
          </a:xfrm>
          <a:prstGeom prst="rect">
            <a:avLst/>
          </a:prstGeom>
          <a:noFill/>
          <a:ln>
            <a:noFill/>
          </a:ln>
        </p:spPr>
      </p:pic>
      <p:sp>
        <p:nvSpPr>
          <p:cNvPr id="696" name="Google Shape;696;p5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7" name="Google Shape;697;p59"/>
          <p:cNvSpPr txBox="1"/>
          <p:nvPr/>
        </p:nvSpPr>
        <p:spPr>
          <a:xfrm>
            <a:off x="5025550" y="4567150"/>
            <a:ext cx="4046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1A237E"/>
                </a:solidFill>
                <a:latin typeface="Roboto"/>
                <a:ea typeface="Roboto"/>
                <a:cs typeface="Roboto"/>
                <a:sym typeface="Roboto"/>
                <a:hlinkClick r:id="rId5">
                  <a:extLst>
                    <a:ext uri="{A12FA001-AC4F-418D-AE19-62706E023703}">
                      <ahyp:hlinkClr val="tx"/>
                    </a:ext>
                  </a:extLst>
                </a:hlinkClick>
              </a:rPr>
              <a:t>https://arxiv.org/abs/2409.01754</a:t>
            </a:r>
            <a:endParaRPr sz="1000">
              <a:solidFill>
                <a:srgbClr val="737373"/>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0"/>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
        <p:nvSpPr>
          <p:cNvPr id="703" name="Google Shape;703;p6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1"/>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Logistics</a:t>
            </a:r>
            <a:endParaRPr/>
          </a:p>
        </p:txBody>
      </p:sp>
      <p:sp>
        <p:nvSpPr>
          <p:cNvPr id="709" name="Google Shape;709;p6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Why NLP? Grammatical error correction by Grammarly etc.</a:t>
            </a:r>
            <a:endParaRPr/>
          </a:p>
        </p:txBody>
      </p:sp>
      <p:sp>
        <p:nvSpPr>
          <p:cNvPr id="111" name="Google Shape;111;p1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17"/>
          <p:cNvPicPr preferRelativeResize="0"/>
          <p:nvPr/>
        </p:nvPicPr>
        <p:blipFill>
          <a:blip r:embed="rId3">
            <a:alphaModFix/>
          </a:blip>
          <a:stretch>
            <a:fillRect/>
          </a:stretch>
        </p:blipFill>
        <p:spPr>
          <a:xfrm>
            <a:off x="152400" y="1171200"/>
            <a:ext cx="8839204" cy="2801095"/>
          </a:xfrm>
          <a:prstGeom prst="rect">
            <a:avLst/>
          </a:prstGeom>
          <a:noFill/>
          <a:ln>
            <a:noFill/>
          </a:ln>
        </p:spPr>
      </p:pic>
      <p:sp>
        <p:nvSpPr>
          <p:cNvPr id="113" name="Google Shape;113;p17"/>
          <p:cNvSpPr txBox="1"/>
          <p:nvPr/>
        </p:nvSpPr>
        <p:spPr>
          <a:xfrm>
            <a:off x="6556900" y="4723075"/>
            <a:ext cx="1957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https://grammarly.com</a:t>
            </a:r>
            <a:endParaRPr sz="1000">
              <a:solidFill>
                <a:schemeClr val="lt2"/>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Find the folder for slides</a:t>
            </a:r>
            <a:endParaRPr/>
          </a:p>
        </p:txBody>
      </p:sp>
      <p:sp>
        <p:nvSpPr>
          <p:cNvPr id="715" name="Google Shape;715;p62"/>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Find the handouts from the Google Drive folder.</a:t>
            </a:r>
            <a:endParaRPr sz="2000"/>
          </a:p>
          <a:p>
            <a:pPr indent="-355600" lvl="0" marL="457200" rtl="0" algn="l">
              <a:spcBef>
                <a:spcPts val="1200"/>
              </a:spcBef>
              <a:spcAft>
                <a:spcPts val="0"/>
              </a:spcAft>
              <a:buSzPts val="2000"/>
              <a:buChar char="●"/>
            </a:pPr>
            <a:r>
              <a:rPr lang="en" sz="2000"/>
              <a:t>Check </a:t>
            </a:r>
            <a:r>
              <a:rPr b="1" lang="en" sz="2000"/>
              <a:t>Lecture Related URL</a:t>
            </a:r>
            <a:r>
              <a:rPr lang="en" sz="2000"/>
              <a:t> to find the information.</a:t>
            </a:r>
            <a:endParaRPr sz="2000"/>
          </a:p>
        </p:txBody>
      </p:sp>
      <p:sp>
        <p:nvSpPr>
          <p:cNvPr id="716" name="Google Shape;716;p6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7" name="Google Shape;717;p62" title="Screenshot 2025-11-04 at 15.35.44.png"/>
          <p:cNvPicPr preferRelativeResize="0"/>
          <p:nvPr/>
        </p:nvPicPr>
        <p:blipFill>
          <a:blip r:embed="rId3">
            <a:alphaModFix/>
          </a:blip>
          <a:stretch>
            <a:fillRect/>
          </a:stretch>
        </p:blipFill>
        <p:spPr>
          <a:xfrm>
            <a:off x="2705325" y="2918450"/>
            <a:ext cx="6102099" cy="2095124"/>
          </a:xfrm>
          <a:prstGeom prst="rect">
            <a:avLst/>
          </a:prstGeom>
          <a:noFill/>
          <a:ln>
            <a:noFill/>
          </a:ln>
        </p:spPr>
      </p:pic>
      <p:pic>
        <p:nvPicPr>
          <p:cNvPr id="718" name="Google Shape;718;p62"/>
          <p:cNvPicPr preferRelativeResize="0"/>
          <p:nvPr/>
        </p:nvPicPr>
        <p:blipFill>
          <a:blip r:embed="rId4">
            <a:alphaModFix/>
          </a:blip>
          <a:stretch>
            <a:fillRect/>
          </a:stretch>
        </p:blipFill>
        <p:spPr>
          <a:xfrm>
            <a:off x="7564825" y="81525"/>
            <a:ext cx="1507425" cy="1507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Important!</a:t>
            </a:r>
            <a:endParaRPr/>
          </a:p>
        </p:txBody>
      </p:sp>
      <p:sp>
        <p:nvSpPr>
          <p:cNvPr id="724" name="Google Shape;724;p6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To access the slides, use Google Workspace issued by NAIST.</a:t>
            </a:r>
            <a:endParaRPr sz="2000"/>
          </a:p>
          <a:p>
            <a:pPr indent="-355600" lvl="0" marL="457200" rtl="0" algn="l">
              <a:spcBef>
                <a:spcPts val="1200"/>
              </a:spcBef>
              <a:spcAft>
                <a:spcPts val="0"/>
              </a:spcAft>
              <a:buSzPts val="2000"/>
              <a:buChar char="●"/>
            </a:pPr>
            <a:r>
              <a:rPr lang="en" sz="2000" u="sng">
                <a:solidFill>
                  <a:schemeClr val="hlink"/>
                </a:solidFill>
                <a:hlinkClick r:id="rId3"/>
              </a:rPr>
              <a:t>https://itcw3.naist.jp/ITC-local/cloud/google_workspace.en.html</a:t>
            </a:r>
            <a:endParaRPr sz="2000"/>
          </a:p>
          <a:p>
            <a:pPr indent="-355600" lvl="0" marL="457200" rtl="0" algn="l">
              <a:spcBef>
                <a:spcPts val="0"/>
              </a:spcBef>
              <a:spcAft>
                <a:spcPts val="0"/>
              </a:spcAft>
              <a:buSzPts val="2000"/>
              <a:buChar char="●"/>
            </a:pPr>
            <a:r>
              <a:rPr lang="en" sz="2000"/>
              <a:t>Sign in using your Google Workspace account, i.e., </a:t>
            </a:r>
            <a:r>
              <a:rPr b="1" lang="en" sz="2000"/>
              <a:t>{your account name}@g.ext.naist.jp</a:t>
            </a:r>
            <a:r>
              <a:rPr lang="en" sz="2000"/>
              <a:t>.</a:t>
            </a:r>
            <a:endParaRPr sz="2000"/>
          </a:p>
          <a:p>
            <a:pPr indent="-355600" lvl="0" marL="457200" rtl="0" algn="l">
              <a:spcBef>
                <a:spcPts val="0"/>
              </a:spcBef>
              <a:spcAft>
                <a:spcPts val="0"/>
              </a:spcAft>
              <a:buSzPts val="2000"/>
              <a:buChar char="●"/>
            </a:pPr>
            <a:r>
              <a:rPr lang="en" sz="2000"/>
              <a:t>Access </a:t>
            </a:r>
            <a:r>
              <a:rPr lang="en" sz="2000" u="sng">
                <a:solidFill>
                  <a:schemeClr val="hlink"/>
                </a:solidFill>
                <a:hlinkClick r:id="rId4"/>
              </a:rPr>
              <a:t>https://drive.google.com</a:t>
            </a:r>
            <a:r>
              <a:rPr lang="en" sz="2000"/>
              <a:t> to see if you sign in to the correct account by checking the “NAIST” logo.</a:t>
            </a:r>
            <a:endParaRPr sz="2000"/>
          </a:p>
        </p:txBody>
      </p:sp>
      <p:sp>
        <p:nvSpPr>
          <p:cNvPr id="725" name="Google Shape;725;p6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6" name="Google Shape;726;p63"/>
          <p:cNvPicPr preferRelativeResize="0"/>
          <p:nvPr/>
        </p:nvPicPr>
        <p:blipFill>
          <a:blip r:embed="rId5">
            <a:alphaModFix/>
          </a:blip>
          <a:stretch>
            <a:fillRect/>
          </a:stretch>
        </p:blipFill>
        <p:spPr>
          <a:xfrm>
            <a:off x="5848325" y="3903425"/>
            <a:ext cx="2976825" cy="1185800"/>
          </a:xfrm>
          <a:prstGeom prst="rect">
            <a:avLst/>
          </a:prstGeom>
          <a:noFill/>
          <a:ln>
            <a:noFill/>
          </a:ln>
        </p:spPr>
      </p:pic>
      <p:sp>
        <p:nvSpPr>
          <p:cNvPr id="727" name="Google Shape;727;p63"/>
          <p:cNvSpPr txBox="1"/>
          <p:nvPr/>
        </p:nvSpPr>
        <p:spPr>
          <a:xfrm>
            <a:off x="517650" y="4246900"/>
            <a:ext cx="5271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Roboto"/>
                <a:ea typeface="Roboto"/>
                <a:cs typeface="Roboto"/>
                <a:sym typeface="Roboto"/>
              </a:rPr>
              <a:t>If not successful, please ask our TA for help: </a:t>
            </a:r>
            <a:r>
              <a:rPr b="1" lang="en" sz="1800">
                <a:solidFill>
                  <a:schemeClr val="accent1"/>
                </a:solidFill>
                <a:latin typeface="Roboto"/>
                <a:ea typeface="Roboto"/>
                <a:cs typeface="Roboto"/>
                <a:sym typeface="Roboto"/>
              </a:rPr>
              <a:t>pussewala.ashmari.ow4</a:t>
            </a:r>
            <a:r>
              <a:rPr lang="en" sz="1800">
                <a:solidFill>
                  <a:schemeClr val="lt2"/>
                </a:solidFill>
                <a:latin typeface="Roboto"/>
                <a:ea typeface="Roboto"/>
                <a:cs typeface="Roboto"/>
                <a:sym typeface="Roboto"/>
              </a:rPr>
              <a:t> </a:t>
            </a:r>
            <a:r>
              <a:rPr b="1" lang="en" sz="1800">
                <a:solidFill>
                  <a:schemeClr val="accent1"/>
                </a:solidFill>
                <a:latin typeface="Roboto"/>
                <a:ea typeface="Roboto"/>
                <a:cs typeface="Roboto"/>
                <a:sym typeface="Roboto"/>
              </a:rPr>
              <a:t>@</a:t>
            </a:r>
            <a:r>
              <a:rPr b="1" lang="en" sz="1800">
                <a:solidFill>
                  <a:schemeClr val="accent1"/>
                </a:solidFill>
                <a:latin typeface="Roboto"/>
                <a:ea typeface="Roboto"/>
                <a:cs typeface="Roboto"/>
                <a:sym typeface="Roboto"/>
              </a:rPr>
              <a:t> naist.ac.jp</a:t>
            </a:r>
            <a:endParaRPr b="1" sz="1800">
              <a:solidFill>
                <a:schemeClr val="accent1"/>
              </a:solidFill>
              <a:latin typeface="Roboto"/>
              <a:ea typeface="Roboto"/>
              <a:cs typeface="Roboto"/>
              <a:sym typeface="Roboto"/>
            </a:endParaRPr>
          </a:p>
        </p:txBody>
      </p:sp>
      <p:pic>
        <p:nvPicPr>
          <p:cNvPr id="728" name="Google Shape;728;p63"/>
          <p:cNvPicPr preferRelativeResize="0"/>
          <p:nvPr/>
        </p:nvPicPr>
        <p:blipFill>
          <a:blip r:embed="rId6">
            <a:alphaModFix/>
          </a:blip>
          <a:stretch>
            <a:fillRect/>
          </a:stretch>
        </p:blipFill>
        <p:spPr>
          <a:xfrm>
            <a:off x="7564825" y="81525"/>
            <a:ext cx="1507425" cy="1507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64" title="Screenshot 2025-11-04 at 18.26.03.png">
            <a:hlinkClick r:id="rId3"/>
          </p:cNvPr>
          <p:cNvPicPr preferRelativeResize="0"/>
          <p:nvPr/>
        </p:nvPicPr>
        <p:blipFill>
          <a:blip r:embed="rId4">
            <a:alphaModFix/>
          </a:blip>
          <a:stretch>
            <a:fillRect/>
          </a:stretch>
        </p:blipFill>
        <p:spPr>
          <a:xfrm>
            <a:off x="3922800" y="219628"/>
            <a:ext cx="4883048" cy="4704250"/>
          </a:xfrm>
          <a:prstGeom prst="rect">
            <a:avLst/>
          </a:prstGeom>
          <a:noFill/>
          <a:ln>
            <a:noFill/>
          </a:ln>
        </p:spPr>
      </p:pic>
      <p:sp>
        <p:nvSpPr>
          <p:cNvPr id="734" name="Google Shape;734;p64"/>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Request Access?</a:t>
            </a:r>
            <a:endParaRPr/>
          </a:p>
        </p:txBody>
      </p:sp>
      <p:sp>
        <p:nvSpPr>
          <p:cNvPr id="735" name="Google Shape;735;p64"/>
          <p:cNvSpPr txBox="1"/>
          <p:nvPr>
            <p:ph idx="1" type="body"/>
          </p:nvPr>
        </p:nvSpPr>
        <p:spPr>
          <a:xfrm>
            <a:off x="226075" y="1465800"/>
            <a:ext cx="2808000" cy="352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I’ll never grant your access for non-NAIST accounts, e.g., gmail.</a:t>
            </a:r>
            <a:endParaRPr sz="1800"/>
          </a:p>
          <a:p>
            <a:pPr indent="-342900" lvl="0" marL="457200" rtl="0" algn="l">
              <a:spcBef>
                <a:spcPts val="1200"/>
              </a:spcBef>
              <a:spcAft>
                <a:spcPts val="0"/>
              </a:spcAft>
              <a:buSzPts val="1800"/>
              <a:buChar char="●"/>
            </a:pPr>
            <a:r>
              <a:rPr b="1" lang="en" sz="1800"/>
              <a:t>Do not</a:t>
            </a:r>
            <a:r>
              <a:rPr lang="en" sz="1800"/>
              <a:t> </a:t>
            </a:r>
            <a:r>
              <a:rPr b="1" lang="en" sz="1800"/>
              <a:t>request access</a:t>
            </a:r>
            <a:r>
              <a:rPr lang="en" sz="1800"/>
              <a:t>, but </a:t>
            </a:r>
            <a:r>
              <a:rPr b="1" lang="en" sz="1800"/>
              <a:t>switch</a:t>
            </a:r>
            <a:r>
              <a:rPr lang="en" sz="1800"/>
              <a:t> </a:t>
            </a:r>
            <a:r>
              <a:rPr b="1" lang="en" sz="1800"/>
              <a:t>your account</a:t>
            </a:r>
            <a:r>
              <a:rPr lang="en" sz="1800"/>
              <a:t> by clicking the email.</a:t>
            </a:r>
            <a:endParaRPr sz="1800"/>
          </a:p>
          <a:p>
            <a:pPr indent="-342900" lvl="0" marL="457200" rtl="0" algn="l">
              <a:spcBef>
                <a:spcPts val="0"/>
              </a:spcBef>
              <a:spcAft>
                <a:spcPts val="0"/>
              </a:spcAft>
              <a:buSzPts val="1800"/>
              <a:buChar char="●"/>
            </a:pPr>
            <a:r>
              <a:rPr lang="en" sz="1800"/>
              <a:t>Sign-in using </a:t>
            </a:r>
            <a:r>
              <a:rPr b="1" lang="en" sz="1800"/>
              <a:t>{your account name} @</a:t>
            </a:r>
            <a:r>
              <a:rPr b="1" lang="en" sz="1800"/>
              <a:t>g.ext.naist.jp</a:t>
            </a:r>
            <a:r>
              <a:rPr lang="en" sz="1800"/>
              <a:t>.</a:t>
            </a:r>
            <a:endParaRPr sz="1800"/>
          </a:p>
        </p:txBody>
      </p:sp>
      <p:sp>
        <p:nvSpPr>
          <p:cNvPr id="736" name="Google Shape;736;p6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7" name="Google Shape;737;p64"/>
          <p:cNvSpPr txBox="1"/>
          <p:nvPr/>
        </p:nvSpPr>
        <p:spPr>
          <a:xfrm>
            <a:off x="5844250" y="2816875"/>
            <a:ext cx="3228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Roboto"/>
                <a:ea typeface="Roboto"/>
                <a:cs typeface="Roboto"/>
                <a:sym typeface="Roboto"/>
              </a:rPr>
              <a:t>Click </a:t>
            </a:r>
            <a:r>
              <a:rPr b="1" lang="en" sz="1800">
                <a:solidFill>
                  <a:schemeClr val="accent1"/>
                </a:solidFill>
                <a:latin typeface="Roboto"/>
                <a:ea typeface="Roboto"/>
                <a:cs typeface="Roboto"/>
                <a:sym typeface="Roboto"/>
              </a:rPr>
              <a:t>this email</a:t>
            </a:r>
            <a:r>
              <a:rPr lang="en" sz="1800">
                <a:solidFill>
                  <a:schemeClr val="accent1"/>
                </a:solidFill>
                <a:latin typeface="Roboto"/>
                <a:ea typeface="Roboto"/>
                <a:cs typeface="Roboto"/>
                <a:sym typeface="Roboto"/>
              </a:rPr>
              <a:t>. If confused,</a:t>
            </a:r>
            <a:r>
              <a:rPr lang="en" sz="1800">
                <a:solidFill>
                  <a:schemeClr val="accent1"/>
                </a:solidFill>
                <a:latin typeface="Roboto"/>
                <a:ea typeface="Roboto"/>
                <a:cs typeface="Roboto"/>
                <a:sym typeface="Roboto"/>
              </a:rPr>
              <a:t> ask our TA for help: </a:t>
            </a:r>
            <a:r>
              <a:rPr b="1" lang="en" sz="1800">
                <a:solidFill>
                  <a:schemeClr val="accent1"/>
                </a:solidFill>
                <a:latin typeface="Roboto"/>
                <a:ea typeface="Roboto"/>
                <a:cs typeface="Roboto"/>
                <a:sym typeface="Roboto"/>
              </a:rPr>
              <a:t>pussewala.ashmari.ow4</a:t>
            </a:r>
            <a:r>
              <a:rPr lang="en" sz="1800">
                <a:solidFill>
                  <a:schemeClr val="lt2"/>
                </a:solidFill>
                <a:latin typeface="Roboto"/>
                <a:ea typeface="Roboto"/>
                <a:cs typeface="Roboto"/>
                <a:sym typeface="Roboto"/>
              </a:rPr>
              <a:t> </a:t>
            </a:r>
            <a:r>
              <a:rPr b="1" lang="en" sz="1800">
                <a:solidFill>
                  <a:schemeClr val="accent1"/>
                </a:solidFill>
                <a:latin typeface="Roboto"/>
                <a:ea typeface="Roboto"/>
                <a:cs typeface="Roboto"/>
                <a:sym typeface="Roboto"/>
              </a:rPr>
              <a:t>@ naist.ac.jp</a:t>
            </a:r>
            <a:endParaRPr b="1" sz="1800">
              <a:solidFill>
                <a:schemeClr val="accent1"/>
              </a:solidFill>
              <a:latin typeface="Roboto"/>
              <a:ea typeface="Roboto"/>
              <a:cs typeface="Roboto"/>
              <a:sym typeface="Roboto"/>
            </a:endParaRPr>
          </a:p>
        </p:txBody>
      </p:sp>
      <p:sp>
        <p:nvSpPr>
          <p:cNvPr id="738" name="Google Shape;738;p64"/>
          <p:cNvSpPr/>
          <p:nvPr/>
        </p:nvSpPr>
        <p:spPr>
          <a:xfrm>
            <a:off x="4244111" y="4109868"/>
            <a:ext cx="2386475" cy="933325"/>
          </a:xfrm>
          <a:custGeom>
            <a:rect b="b" l="l" r="r" t="t"/>
            <a:pathLst>
              <a:path extrusionOk="0" h="37333" w="95459">
                <a:moveTo>
                  <a:pt x="60392" y="36820"/>
                </a:moveTo>
                <a:cubicBezTo>
                  <a:pt x="45455" y="38688"/>
                  <a:pt x="30408" y="33828"/>
                  <a:pt x="15573" y="31271"/>
                </a:cubicBezTo>
                <a:cubicBezTo>
                  <a:pt x="9866" y="30287"/>
                  <a:pt x="-1427" y="28717"/>
                  <a:pt x="207" y="23161"/>
                </a:cubicBezTo>
                <a:cubicBezTo>
                  <a:pt x="7745" y="-2468"/>
                  <a:pt x="53253" y="-4003"/>
                  <a:pt x="78320" y="5233"/>
                </a:cubicBezTo>
                <a:cubicBezTo>
                  <a:pt x="83768" y="7240"/>
                  <a:pt x="90863" y="6248"/>
                  <a:pt x="94967" y="10355"/>
                </a:cubicBezTo>
                <a:cubicBezTo>
                  <a:pt x="96462" y="11851"/>
                  <a:pt x="93881" y="14494"/>
                  <a:pt x="92832" y="16331"/>
                </a:cubicBezTo>
                <a:cubicBezTo>
                  <a:pt x="89333" y="22456"/>
                  <a:pt x="85230" y="29346"/>
                  <a:pt x="78746" y="32124"/>
                </a:cubicBezTo>
                <a:cubicBezTo>
                  <a:pt x="72488" y="34805"/>
                  <a:pt x="64773" y="32918"/>
                  <a:pt x="58685" y="35966"/>
                </a:cubicBezTo>
              </a:path>
            </a:pathLst>
          </a:custGeom>
          <a:noFill/>
          <a:ln cap="flat" cmpd="sng" w="38100">
            <a:solidFill>
              <a:schemeClr val="accent3"/>
            </a:solidFill>
            <a:prstDash val="solid"/>
            <a:round/>
            <a:headEnd len="med" w="med" type="none"/>
            <a:tailEnd len="med" w="med" type="none"/>
          </a:ln>
        </p:spPr>
      </p:sp>
      <p:sp>
        <p:nvSpPr>
          <p:cNvPr id="739" name="Google Shape;739;p64"/>
          <p:cNvSpPr/>
          <p:nvPr/>
        </p:nvSpPr>
        <p:spPr>
          <a:xfrm>
            <a:off x="4904614" y="949852"/>
            <a:ext cx="1846275" cy="515950"/>
          </a:xfrm>
          <a:custGeom>
            <a:rect b="b" l="l" r="r" t="t"/>
            <a:pathLst>
              <a:path extrusionOk="0" h="20638" w="73851">
                <a:moveTo>
                  <a:pt x="36105" y="18762"/>
                </a:moveTo>
                <a:cubicBezTo>
                  <a:pt x="24032" y="18762"/>
                  <a:pt x="-2680" y="25351"/>
                  <a:pt x="250" y="13639"/>
                </a:cubicBezTo>
                <a:cubicBezTo>
                  <a:pt x="997" y="10653"/>
                  <a:pt x="5075" y="9661"/>
                  <a:pt x="7933" y="8517"/>
                </a:cubicBezTo>
                <a:cubicBezTo>
                  <a:pt x="16458" y="5105"/>
                  <a:pt x="25734" y="3839"/>
                  <a:pt x="34824" y="2541"/>
                </a:cubicBezTo>
                <a:cubicBezTo>
                  <a:pt x="47793" y="690"/>
                  <a:pt x="70495" y="-4193"/>
                  <a:pt x="73667" y="8517"/>
                </a:cubicBezTo>
                <a:cubicBezTo>
                  <a:pt x="75009" y="13894"/>
                  <a:pt x="66665" y="18271"/>
                  <a:pt x="61289" y="19615"/>
                </a:cubicBezTo>
                <a:cubicBezTo>
                  <a:pt x="53278" y="21618"/>
                  <a:pt x="43916" y="16773"/>
                  <a:pt x="36532" y="20469"/>
                </a:cubicBezTo>
              </a:path>
            </a:pathLst>
          </a:custGeom>
          <a:noFill/>
          <a:ln cap="flat" cmpd="sng" w="38100">
            <a:solidFill>
              <a:schemeClr val="accent3"/>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Lecturers and Teaching Assistant</a:t>
            </a:r>
            <a:endParaRPr/>
          </a:p>
        </p:txBody>
      </p:sp>
      <p:pic>
        <p:nvPicPr>
          <p:cNvPr id="745" name="Google Shape;745;p65"/>
          <p:cNvPicPr preferRelativeResize="0"/>
          <p:nvPr/>
        </p:nvPicPr>
        <p:blipFill>
          <a:blip r:embed="rId3">
            <a:alphaModFix/>
          </a:blip>
          <a:stretch>
            <a:fillRect/>
          </a:stretch>
        </p:blipFill>
        <p:spPr>
          <a:xfrm>
            <a:off x="101900" y="717928"/>
            <a:ext cx="1758188" cy="2109825"/>
          </a:xfrm>
          <a:prstGeom prst="rect">
            <a:avLst/>
          </a:prstGeom>
          <a:noFill/>
          <a:ln>
            <a:noFill/>
          </a:ln>
        </p:spPr>
      </p:pic>
      <p:pic>
        <p:nvPicPr>
          <p:cNvPr id="746" name="Google Shape;746;p65"/>
          <p:cNvPicPr preferRelativeResize="0"/>
          <p:nvPr/>
        </p:nvPicPr>
        <p:blipFill>
          <a:blip r:embed="rId4">
            <a:alphaModFix/>
          </a:blip>
          <a:stretch>
            <a:fillRect/>
          </a:stretch>
        </p:blipFill>
        <p:spPr>
          <a:xfrm>
            <a:off x="1899431" y="717928"/>
            <a:ext cx="1758188" cy="2109825"/>
          </a:xfrm>
          <a:prstGeom prst="rect">
            <a:avLst/>
          </a:prstGeom>
          <a:noFill/>
          <a:ln>
            <a:noFill/>
          </a:ln>
        </p:spPr>
      </p:pic>
      <p:sp>
        <p:nvSpPr>
          <p:cNvPr id="747" name="Google Shape;747;p65"/>
          <p:cNvSpPr txBox="1"/>
          <p:nvPr/>
        </p:nvSpPr>
        <p:spPr>
          <a:xfrm>
            <a:off x="34300" y="2827750"/>
            <a:ext cx="182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Taro Watanabe</a:t>
            </a:r>
            <a:endParaRPr sz="1800">
              <a:solidFill>
                <a:schemeClr val="lt2"/>
              </a:solidFill>
              <a:latin typeface="Roboto"/>
              <a:ea typeface="Roboto"/>
              <a:cs typeface="Roboto"/>
              <a:sym typeface="Roboto"/>
            </a:endParaRPr>
          </a:p>
        </p:txBody>
      </p:sp>
      <p:sp>
        <p:nvSpPr>
          <p:cNvPr id="748" name="Google Shape;748;p65"/>
          <p:cNvSpPr txBox="1"/>
          <p:nvPr/>
        </p:nvSpPr>
        <p:spPr>
          <a:xfrm>
            <a:off x="1863600" y="2827750"/>
            <a:ext cx="182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Hidetaka Kamigaito</a:t>
            </a:r>
            <a:endParaRPr sz="1800">
              <a:solidFill>
                <a:schemeClr val="lt2"/>
              </a:solidFill>
              <a:latin typeface="Roboto"/>
              <a:ea typeface="Roboto"/>
              <a:cs typeface="Roboto"/>
              <a:sym typeface="Roboto"/>
            </a:endParaRPr>
          </a:p>
        </p:txBody>
      </p:sp>
      <p:sp>
        <p:nvSpPr>
          <p:cNvPr id="749" name="Google Shape;749;p6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0" name="Google Shape;750;p65"/>
          <p:cNvPicPr preferRelativeResize="0"/>
          <p:nvPr/>
        </p:nvPicPr>
        <p:blipFill>
          <a:blip r:embed="rId5">
            <a:alphaModFix/>
          </a:blip>
          <a:stretch>
            <a:fillRect/>
          </a:stretch>
        </p:blipFill>
        <p:spPr>
          <a:xfrm>
            <a:off x="5486381" y="717930"/>
            <a:ext cx="1758175" cy="2109821"/>
          </a:xfrm>
          <a:prstGeom prst="rect">
            <a:avLst/>
          </a:prstGeom>
          <a:noFill/>
          <a:ln>
            <a:noFill/>
          </a:ln>
        </p:spPr>
      </p:pic>
      <p:sp>
        <p:nvSpPr>
          <p:cNvPr id="751" name="Google Shape;751;p65"/>
          <p:cNvSpPr txBox="1"/>
          <p:nvPr/>
        </p:nvSpPr>
        <p:spPr>
          <a:xfrm>
            <a:off x="5454588" y="2827750"/>
            <a:ext cx="182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Hiroki Teranishi</a:t>
            </a:r>
            <a:endParaRPr sz="1800">
              <a:solidFill>
                <a:schemeClr val="lt2"/>
              </a:solidFill>
              <a:latin typeface="Roboto"/>
              <a:ea typeface="Roboto"/>
              <a:cs typeface="Roboto"/>
              <a:sym typeface="Roboto"/>
            </a:endParaRPr>
          </a:p>
        </p:txBody>
      </p:sp>
      <p:pic>
        <p:nvPicPr>
          <p:cNvPr id="752" name="Google Shape;752;p65"/>
          <p:cNvPicPr preferRelativeResize="0"/>
          <p:nvPr/>
        </p:nvPicPr>
        <p:blipFill>
          <a:blip r:embed="rId6">
            <a:alphaModFix/>
          </a:blip>
          <a:stretch>
            <a:fillRect/>
          </a:stretch>
        </p:blipFill>
        <p:spPr>
          <a:xfrm>
            <a:off x="7283900" y="717925"/>
            <a:ext cx="1758200" cy="2109831"/>
          </a:xfrm>
          <a:prstGeom prst="rect">
            <a:avLst/>
          </a:prstGeom>
          <a:noFill/>
          <a:ln>
            <a:noFill/>
          </a:ln>
        </p:spPr>
      </p:pic>
      <p:sp>
        <p:nvSpPr>
          <p:cNvPr id="753" name="Google Shape;753;p65"/>
          <p:cNvSpPr txBox="1"/>
          <p:nvPr/>
        </p:nvSpPr>
        <p:spPr>
          <a:xfrm>
            <a:off x="7250088" y="2827750"/>
            <a:ext cx="182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Shohei Higashiyama</a:t>
            </a:r>
            <a:endParaRPr sz="1800">
              <a:solidFill>
                <a:schemeClr val="lt2"/>
              </a:solidFill>
              <a:latin typeface="Roboto"/>
              <a:ea typeface="Roboto"/>
              <a:cs typeface="Roboto"/>
              <a:sym typeface="Roboto"/>
            </a:endParaRPr>
          </a:p>
        </p:txBody>
      </p:sp>
      <p:pic>
        <p:nvPicPr>
          <p:cNvPr id="754" name="Google Shape;754;p65"/>
          <p:cNvPicPr preferRelativeResize="0"/>
          <p:nvPr/>
        </p:nvPicPr>
        <p:blipFill rotWithShape="1">
          <a:blip r:embed="rId7">
            <a:alphaModFix/>
          </a:blip>
          <a:srcRect b="26600" l="5947" r="5947" t="0"/>
          <a:stretch/>
        </p:blipFill>
        <p:spPr>
          <a:xfrm>
            <a:off x="3696962" y="717925"/>
            <a:ext cx="1750075" cy="2102981"/>
          </a:xfrm>
          <a:prstGeom prst="rect">
            <a:avLst/>
          </a:prstGeom>
          <a:noFill/>
          <a:ln>
            <a:noFill/>
          </a:ln>
        </p:spPr>
      </p:pic>
      <p:sp>
        <p:nvSpPr>
          <p:cNvPr id="755" name="Google Shape;755;p65"/>
          <p:cNvSpPr txBox="1"/>
          <p:nvPr/>
        </p:nvSpPr>
        <p:spPr>
          <a:xfrm>
            <a:off x="3598650" y="2827750"/>
            <a:ext cx="182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Yusuke Sakai</a:t>
            </a:r>
            <a:endParaRPr sz="1800">
              <a:solidFill>
                <a:schemeClr val="lt2"/>
              </a:solidFill>
              <a:latin typeface="Roboto"/>
              <a:ea typeface="Roboto"/>
              <a:cs typeface="Roboto"/>
              <a:sym typeface="Roboto"/>
            </a:endParaRPr>
          </a:p>
        </p:txBody>
      </p:sp>
      <p:pic>
        <p:nvPicPr>
          <p:cNvPr id="756" name="Google Shape;756;p65"/>
          <p:cNvPicPr preferRelativeResize="0"/>
          <p:nvPr/>
        </p:nvPicPr>
        <p:blipFill rotWithShape="1">
          <a:blip r:embed="rId8">
            <a:alphaModFix/>
          </a:blip>
          <a:srcRect b="17907" l="5966" r="4306" t="8035"/>
          <a:stretch/>
        </p:blipFill>
        <p:spPr>
          <a:xfrm>
            <a:off x="7407075" y="3566651"/>
            <a:ext cx="1325324" cy="1458849"/>
          </a:xfrm>
          <a:prstGeom prst="rect">
            <a:avLst/>
          </a:prstGeom>
          <a:noFill/>
          <a:ln>
            <a:noFill/>
          </a:ln>
        </p:spPr>
      </p:pic>
      <p:sp>
        <p:nvSpPr>
          <p:cNvPr id="757" name="Google Shape;757;p65"/>
          <p:cNvSpPr txBox="1"/>
          <p:nvPr/>
        </p:nvSpPr>
        <p:spPr>
          <a:xfrm>
            <a:off x="3862275" y="3566650"/>
            <a:ext cx="354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TA</a:t>
            </a:r>
            <a:r>
              <a:rPr lang="en" sz="1800">
                <a:solidFill>
                  <a:schemeClr val="lt2"/>
                </a:solidFill>
                <a:latin typeface="Roboto"/>
                <a:ea typeface="Roboto"/>
                <a:cs typeface="Roboto"/>
                <a:sym typeface="Roboto"/>
              </a:rPr>
              <a:t>: Ashmari Pramodya Pussewala Kankanange</a:t>
            </a:r>
            <a:endParaRPr sz="1800">
              <a:solidFill>
                <a:schemeClr val="lt2"/>
              </a:solidFill>
              <a:latin typeface="Roboto"/>
              <a:ea typeface="Roboto"/>
              <a:cs typeface="Roboto"/>
              <a:sym typeface="Roboto"/>
            </a:endParaRPr>
          </a:p>
          <a:p>
            <a:pPr indent="0" lvl="0" marL="0" rtl="0" algn="l">
              <a:spcBef>
                <a:spcPts val="0"/>
              </a:spcBef>
              <a:spcAft>
                <a:spcPts val="0"/>
              </a:spcAft>
              <a:buNone/>
            </a:pPr>
            <a:r>
              <a:rPr b="1" lang="en" sz="1800">
                <a:solidFill>
                  <a:schemeClr val="lt2"/>
                </a:solidFill>
                <a:latin typeface="Roboto"/>
                <a:ea typeface="Roboto"/>
                <a:cs typeface="Roboto"/>
                <a:sym typeface="Roboto"/>
              </a:rPr>
              <a:t>Email</a:t>
            </a:r>
            <a:r>
              <a:rPr lang="en" sz="1800">
                <a:solidFill>
                  <a:schemeClr val="lt2"/>
                </a:solidFill>
                <a:latin typeface="Roboto"/>
                <a:ea typeface="Roboto"/>
                <a:cs typeface="Roboto"/>
                <a:sym typeface="Roboto"/>
              </a:rPr>
              <a:t>: pussewala.ashmari.ow4 @ naist.ac.jp</a:t>
            </a:r>
            <a:endParaRPr sz="1800">
              <a:solidFill>
                <a:schemeClr val="lt2"/>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Schedule</a:t>
            </a:r>
            <a:endParaRPr/>
          </a:p>
        </p:txBody>
      </p:sp>
      <p:sp>
        <p:nvSpPr>
          <p:cNvPr id="763" name="Google Shape;763;p6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764" name="Google Shape;764;p66"/>
          <p:cNvGraphicFramePr/>
          <p:nvPr/>
        </p:nvGraphicFramePr>
        <p:xfrm>
          <a:off x="432538" y="1813900"/>
          <a:ext cx="3000000" cy="3000000"/>
        </p:xfrm>
        <a:graphic>
          <a:graphicData uri="http://schemas.openxmlformats.org/drawingml/2006/table">
            <a:tbl>
              <a:tblPr>
                <a:noFill/>
                <a:tableStyleId>{86B04400-ED28-4729-8BDA-9B1AD781632F}</a:tableStyleId>
              </a:tblPr>
              <a:tblGrid>
                <a:gridCol w="1062700"/>
                <a:gridCol w="3756400"/>
                <a:gridCol w="3459800"/>
              </a:tblGrid>
              <a:tr h="395850">
                <a:tc>
                  <a:txBody>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11/5</a:t>
                      </a:r>
                      <a:endParaRPr b="1"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Taro Watanabe</a:t>
                      </a:r>
                      <a:endParaRPr b="1"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Basics about NLP</a:t>
                      </a:r>
                      <a:endParaRPr b="1"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850">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11/12</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Shohei Higashiyama</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Word Segmentation and POS</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850">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11/19</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Taro Watanabe</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Language Modeling</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850">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12/3</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Hidetaka Kamigaito</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Conditional Language Modeling</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850">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12/10</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Hidetaka Kamigaito</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Machine Learning</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850">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12/17</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Hiroki Teranishi</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Syntactic and Semantic Parsing</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850">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12/24</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Yusuke Sakai</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Information Extraction and Knowledge Graph</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850">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1/7</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Yusuke Sakai</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2"/>
                          </a:solidFill>
                          <a:latin typeface="Roboto"/>
                          <a:ea typeface="Roboto"/>
                          <a:cs typeface="Roboto"/>
                          <a:sym typeface="Roboto"/>
                        </a:rPr>
                        <a:t>Large Language Models</a:t>
                      </a:r>
                      <a:endParaRPr sz="1800">
                        <a:solidFill>
                          <a:schemeClr val="lt2"/>
                        </a:solidFill>
                        <a:latin typeface="Roboto"/>
                        <a:ea typeface="Roboto"/>
                        <a:cs typeface="Roboto"/>
                        <a:sym typeface="Robo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Lecture</a:t>
            </a:r>
            <a:endParaRPr/>
          </a:p>
        </p:txBody>
      </p:sp>
      <p:sp>
        <p:nvSpPr>
          <p:cNvPr id="770" name="Google Shape;770;p6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You have a choice of </a:t>
            </a:r>
            <a:r>
              <a:rPr b="1" lang="en" sz="2000"/>
              <a:t>onsite</a:t>
            </a:r>
            <a:r>
              <a:rPr lang="en" sz="2000"/>
              <a:t> or </a:t>
            </a:r>
            <a:r>
              <a:rPr b="1" lang="en" sz="2000"/>
              <a:t>archive</a:t>
            </a:r>
            <a:r>
              <a:rPr lang="en" sz="2000"/>
              <a:t>.</a:t>
            </a:r>
            <a:endParaRPr sz="2000"/>
          </a:p>
        </p:txBody>
      </p:sp>
      <p:sp>
        <p:nvSpPr>
          <p:cNvPr id="771" name="Google Shape;771;p6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Office Hours</a:t>
            </a:r>
            <a:endParaRPr/>
          </a:p>
        </p:txBody>
      </p:sp>
      <p:sp>
        <p:nvSpPr>
          <p:cNvPr id="777" name="Google Shape;777;p6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t>On request:</a:t>
            </a:r>
            <a:r>
              <a:rPr lang="en" sz="2000"/>
              <a:t> Please directly contact lecturers.</a:t>
            </a:r>
            <a:endParaRPr sz="2000"/>
          </a:p>
        </p:txBody>
      </p:sp>
      <p:sp>
        <p:nvSpPr>
          <p:cNvPr id="778" name="Google Shape;778;p6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Assessment</a:t>
            </a:r>
            <a:endParaRPr/>
          </a:p>
        </p:txBody>
      </p:sp>
      <p:sp>
        <p:nvSpPr>
          <p:cNvPr id="784" name="Google Shape;784;p69"/>
          <p:cNvSpPr txBox="1"/>
          <p:nvPr>
            <p:ph idx="1" type="body"/>
          </p:nvPr>
        </p:nvSpPr>
        <p:spPr>
          <a:xfrm>
            <a:off x="471900" y="1919075"/>
            <a:ext cx="8222100" cy="317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Assessment is based on homework assignments.</a:t>
            </a:r>
            <a:endParaRPr sz="2000"/>
          </a:p>
          <a:p>
            <a:pPr indent="-355600" lvl="0" marL="457200" rtl="0" algn="l">
              <a:spcBef>
                <a:spcPts val="1200"/>
              </a:spcBef>
              <a:spcAft>
                <a:spcPts val="0"/>
              </a:spcAft>
              <a:buSzPts val="2000"/>
              <a:buChar char="●"/>
            </a:pPr>
            <a:r>
              <a:rPr lang="en" sz="2000"/>
              <a:t>Every lecturer will assign </a:t>
            </a:r>
            <a:r>
              <a:rPr b="1" lang="en" sz="2000"/>
              <a:t>one report</a:t>
            </a:r>
            <a:r>
              <a:rPr lang="en" sz="2000"/>
              <a:t>.</a:t>
            </a:r>
            <a:endParaRPr sz="2000"/>
          </a:p>
          <a:p>
            <a:pPr indent="-355600" lvl="1" marL="914400" rtl="0" algn="l">
              <a:spcBef>
                <a:spcPts val="0"/>
              </a:spcBef>
              <a:spcAft>
                <a:spcPts val="0"/>
              </a:spcAft>
              <a:buSzPts val="2000"/>
              <a:buChar char="○"/>
            </a:pPr>
            <a:r>
              <a:rPr lang="en" sz="2000"/>
              <a:t>We will simply take an average of scores from all the reports. Thus, don’t miss any of them.</a:t>
            </a:r>
            <a:endParaRPr sz="2000"/>
          </a:p>
          <a:p>
            <a:pPr indent="-355600" lvl="0" marL="457200" rtl="0" algn="l">
              <a:spcBef>
                <a:spcPts val="0"/>
              </a:spcBef>
              <a:spcAft>
                <a:spcPts val="0"/>
              </a:spcAft>
              <a:buSzPts val="2000"/>
              <a:buChar char="●"/>
            </a:pPr>
            <a:r>
              <a:rPr lang="en" sz="2000"/>
              <a:t>You should submit </a:t>
            </a:r>
            <a:r>
              <a:rPr b="1" lang="en" sz="2000"/>
              <a:t>your own work</a:t>
            </a:r>
            <a:r>
              <a:rPr lang="en" sz="2000"/>
              <a:t>.</a:t>
            </a:r>
            <a:endParaRPr sz="2000"/>
          </a:p>
          <a:p>
            <a:pPr indent="-355600" lvl="0" marL="457200" rtl="0" algn="l">
              <a:spcBef>
                <a:spcPts val="0"/>
              </a:spcBef>
              <a:spcAft>
                <a:spcPts val="0"/>
              </a:spcAft>
              <a:buSzPts val="2000"/>
              <a:buChar char="●"/>
            </a:pPr>
            <a:r>
              <a:rPr lang="en" sz="2000"/>
              <a:t>Any external resources, e.g., books, papers, web pages, chat apps or your colleagues, </a:t>
            </a:r>
            <a:r>
              <a:rPr b="1" lang="en" sz="2000"/>
              <a:t>must be cited and acknowledged appropriately</a:t>
            </a:r>
            <a:r>
              <a:rPr lang="en" sz="2000"/>
              <a:t>.</a:t>
            </a:r>
            <a:endParaRPr sz="2000"/>
          </a:p>
        </p:txBody>
      </p:sp>
      <p:sp>
        <p:nvSpPr>
          <p:cNvPr id="785" name="Google Shape;785;p6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Report Submission </a:t>
            </a:r>
            <a:endParaRPr/>
          </a:p>
        </p:txBody>
      </p:sp>
      <p:sp>
        <p:nvSpPr>
          <p:cNvPr id="791" name="Google Shape;791;p70"/>
          <p:cNvSpPr txBox="1"/>
          <p:nvPr>
            <p:ph idx="1" type="body"/>
          </p:nvPr>
        </p:nvSpPr>
        <p:spPr>
          <a:xfrm>
            <a:off x="471900" y="1919075"/>
            <a:ext cx="8222100" cy="317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Submit your reports through </a:t>
            </a:r>
            <a:r>
              <a:rPr lang="en" sz="2000" u="sng">
                <a:solidFill>
                  <a:schemeClr val="accent5"/>
                </a:solidFill>
                <a:hlinkClick r:id="rId3">
                  <a:extLst>
                    <a:ext uri="{A12FA001-AC4F-418D-AE19-62706E023703}">
                      <ahyp:hlinkClr val="tx"/>
                    </a:ext>
                  </a:extLst>
                </a:hlinkClick>
              </a:rPr>
              <a:t>https://edu-portal.naist.jp/</a:t>
            </a:r>
            <a:r>
              <a:rPr lang="en" sz="2000"/>
              <a:t>.</a:t>
            </a:r>
            <a:endParaRPr sz="2000"/>
          </a:p>
          <a:p>
            <a:pPr indent="-355600" lvl="0" marL="457200" rtl="0" algn="l">
              <a:spcBef>
                <a:spcPts val="1200"/>
              </a:spcBef>
              <a:spcAft>
                <a:spcPts val="0"/>
              </a:spcAft>
              <a:buSzPts val="2000"/>
              <a:buChar char="●"/>
            </a:pPr>
            <a:r>
              <a:rPr lang="en" sz="2000"/>
              <a:t>Submit your report in PDF using Word, Overleaf etc, or a tool specified by the lecturer in each assignment. </a:t>
            </a:r>
            <a:r>
              <a:rPr b="1" lang="en" sz="2000"/>
              <a:t>No handwritings</a:t>
            </a:r>
            <a:r>
              <a:rPr lang="en" sz="2000"/>
              <a:t>.</a:t>
            </a:r>
            <a:endParaRPr sz="2000"/>
          </a:p>
          <a:p>
            <a:pPr indent="-355600" lvl="0" marL="457200" rtl="0" algn="l">
              <a:spcBef>
                <a:spcPts val="0"/>
              </a:spcBef>
              <a:spcAft>
                <a:spcPts val="0"/>
              </a:spcAft>
              <a:buSzPts val="2000"/>
              <a:buChar char="●"/>
            </a:pPr>
            <a:r>
              <a:rPr lang="en" sz="2000"/>
              <a:t>Late submission policy after deadline:</a:t>
            </a:r>
            <a:endParaRPr sz="2000"/>
          </a:p>
          <a:p>
            <a:pPr indent="-355600" lvl="1" marL="914400" rtl="0" algn="l">
              <a:spcBef>
                <a:spcPts val="0"/>
              </a:spcBef>
              <a:spcAft>
                <a:spcPts val="0"/>
              </a:spcAft>
              <a:buSzPts val="2000"/>
              <a:buChar char="○"/>
            </a:pPr>
            <a:r>
              <a:rPr lang="en" sz="2000"/>
              <a:t>We will accept late submission within </a:t>
            </a:r>
            <a:r>
              <a:rPr b="1" lang="en" sz="2000"/>
              <a:t>3 weeks</a:t>
            </a:r>
            <a:r>
              <a:rPr lang="en" sz="2000"/>
              <a:t>. Submit your report using the group marked by </a:t>
            </a:r>
            <a:r>
              <a:rPr b="1" lang="en" sz="2000"/>
              <a:t>Late Submission</a:t>
            </a:r>
            <a:r>
              <a:rPr lang="en" sz="2000"/>
              <a:t>.</a:t>
            </a:r>
            <a:endParaRPr sz="2000"/>
          </a:p>
          <a:p>
            <a:pPr indent="-355600" lvl="1" marL="914400" rtl="0" algn="l">
              <a:spcBef>
                <a:spcPts val="0"/>
              </a:spcBef>
              <a:spcAft>
                <a:spcPts val="0"/>
              </a:spcAft>
              <a:buSzPts val="2000"/>
              <a:buChar char="○"/>
            </a:pPr>
            <a:r>
              <a:rPr lang="en" sz="2000"/>
              <a:t>Scores will be scaled: </a:t>
            </a:r>
            <a:r>
              <a:rPr b="1" lang="en" sz="2000"/>
              <a:t>50%</a:t>
            </a:r>
            <a:r>
              <a:rPr lang="en" sz="2000"/>
              <a:t> when submitted within </a:t>
            </a:r>
            <a:r>
              <a:rPr b="1" lang="en" sz="2000"/>
              <a:t>1 week</a:t>
            </a:r>
            <a:r>
              <a:rPr lang="en" sz="2000"/>
              <a:t>, </a:t>
            </a:r>
            <a:r>
              <a:rPr b="1" lang="en" sz="2000"/>
              <a:t>25%</a:t>
            </a:r>
            <a:r>
              <a:rPr lang="en" sz="2000"/>
              <a:t> within </a:t>
            </a:r>
            <a:r>
              <a:rPr b="1" lang="en" sz="2000"/>
              <a:t>2 weeks</a:t>
            </a:r>
            <a:r>
              <a:rPr lang="en" sz="2000"/>
              <a:t> and </a:t>
            </a:r>
            <a:r>
              <a:rPr b="1" lang="en" sz="2000"/>
              <a:t>12.5%</a:t>
            </a:r>
            <a:r>
              <a:rPr lang="en" sz="2000"/>
              <a:t> within </a:t>
            </a:r>
            <a:r>
              <a:rPr b="1" lang="en" sz="2000"/>
              <a:t>3 weeks</a:t>
            </a:r>
            <a:r>
              <a:rPr lang="en" sz="2000"/>
              <a:t>.</a:t>
            </a:r>
            <a:endParaRPr sz="2000"/>
          </a:p>
        </p:txBody>
      </p:sp>
      <p:sp>
        <p:nvSpPr>
          <p:cNvPr id="792" name="Google Shape;792;p7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Optional Readings</a:t>
            </a:r>
            <a:endParaRPr/>
          </a:p>
        </p:txBody>
      </p:sp>
      <p:sp>
        <p:nvSpPr>
          <p:cNvPr id="798" name="Google Shape;798;p7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000"/>
              <a:t>Readings are optional.</a:t>
            </a:r>
            <a:endParaRPr sz="2000"/>
          </a:p>
          <a:p>
            <a:pPr indent="-355600" lvl="0" marL="457200" rtl="0" algn="l">
              <a:spcBef>
                <a:spcPts val="1200"/>
              </a:spcBef>
              <a:spcAft>
                <a:spcPts val="0"/>
              </a:spcAft>
              <a:buSzPts val="2000"/>
              <a:buChar char="●"/>
            </a:pPr>
            <a:r>
              <a:rPr lang="en" sz="2000"/>
              <a:t>Last Words: Computational Linguistics and Deep Learning (</a:t>
            </a:r>
            <a:r>
              <a:rPr lang="en" sz="2000" u="sng">
                <a:solidFill>
                  <a:schemeClr val="hlink"/>
                </a:solidFill>
                <a:hlinkClick r:id="rId3"/>
              </a:rPr>
              <a:t>Manning 2015</a:t>
            </a:r>
            <a:r>
              <a:rPr lang="en" sz="2000"/>
              <a:t>)</a:t>
            </a:r>
            <a:endParaRPr sz="2000"/>
          </a:p>
          <a:p>
            <a:pPr indent="-355600" lvl="0" marL="457200" rtl="0" algn="l">
              <a:spcBef>
                <a:spcPts val="0"/>
              </a:spcBef>
              <a:spcAft>
                <a:spcPts val="0"/>
              </a:spcAft>
              <a:buSzPts val="2000"/>
              <a:buChar char="●"/>
            </a:pPr>
            <a:r>
              <a:rPr lang="en" sz="2000"/>
              <a:t>Boring Problems are Sometimes the Most Interesting (</a:t>
            </a:r>
            <a:r>
              <a:rPr lang="en" sz="2000" u="sng">
                <a:solidFill>
                  <a:schemeClr val="hlink"/>
                </a:solidFill>
                <a:hlinkClick r:id="rId4"/>
              </a:rPr>
              <a:t>Sproat 2022</a:t>
            </a:r>
            <a:r>
              <a:rPr lang="en" sz="2000"/>
              <a:t>)</a:t>
            </a:r>
            <a:endParaRPr sz="2000"/>
          </a:p>
          <a:p>
            <a:pPr indent="-355600" lvl="0" marL="457200" rtl="0" algn="l">
              <a:spcBef>
                <a:spcPts val="0"/>
              </a:spcBef>
              <a:spcAft>
                <a:spcPts val="0"/>
              </a:spcAft>
              <a:buSzPts val="2000"/>
              <a:buChar char="●"/>
            </a:pPr>
            <a:r>
              <a:rPr lang="en" sz="2000"/>
              <a:t>Oh, yes, everything’s right on schedule, Fred (</a:t>
            </a:r>
            <a:r>
              <a:rPr lang="en" sz="2000" u="sng">
                <a:solidFill>
                  <a:schemeClr val="hlink"/>
                </a:solidFill>
                <a:hlinkClick r:id="rId5"/>
              </a:rPr>
              <a:t>Brown and Mercer 2013</a:t>
            </a:r>
            <a:r>
              <a:rPr lang="en" sz="2000"/>
              <a:t>)</a:t>
            </a:r>
            <a:endParaRPr sz="2000"/>
          </a:p>
        </p:txBody>
      </p:sp>
      <p:sp>
        <p:nvSpPr>
          <p:cNvPr id="799" name="Google Shape;799;p7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to represent linguistic information?</a:t>
            </a:r>
            <a:endParaRPr/>
          </a:p>
        </p:txBody>
      </p:sp>
      <p:sp>
        <p:nvSpPr>
          <p:cNvPr id="119" name="Google Shape;119;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Language analysis, generation and acquisition by computers.</a:t>
            </a:r>
            <a:endParaRPr sz="2000"/>
          </a:p>
          <a:p>
            <a:pPr indent="-355600" lvl="0" marL="457200" rtl="0" algn="l">
              <a:spcBef>
                <a:spcPts val="1200"/>
              </a:spcBef>
              <a:spcAft>
                <a:spcPts val="0"/>
              </a:spcAft>
              <a:buSzPts val="2000"/>
              <a:buChar char="●"/>
            </a:pPr>
            <a:r>
              <a:rPr b="1" lang="en" sz="2000"/>
              <a:t>Analysis</a:t>
            </a:r>
            <a:r>
              <a:rPr lang="en" sz="2000"/>
              <a:t>: Given a language input, outputs some </a:t>
            </a:r>
            <a:r>
              <a:rPr b="1" lang="en" sz="2000"/>
              <a:t>representation</a:t>
            </a:r>
            <a:r>
              <a:rPr lang="en" sz="2000"/>
              <a:t> for end tasks, e.g., QA.</a:t>
            </a:r>
            <a:endParaRPr sz="2000"/>
          </a:p>
          <a:p>
            <a:pPr indent="-355600" lvl="0" marL="457200" rtl="0" algn="l">
              <a:spcBef>
                <a:spcPts val="0"/>
              </a:spcBef>
              <a:spcAft>
                <a:spcPts val="0"/>
              </a:spcAft>
              <a:buSzPts val="2000"/>
              <a:buChar char="●"/>
            </a:pPr>
            <a:r>
              <a:rPr b="1" lang="en" sz="2000"/>
              <a:t>Generation</a:t>
            </a:r>
            <a:r>
              <a:rPr lang="en" sz="2000"/>
              <a:t>: Given some </a:t>
            </a:r>
            <a:r>
              <a:rPr b="1" lang="en" sz="2000"/>
              <a:t>representation</a:t>
            </a:r>
            <a:r>
              <a:rPr lang="en" sz="2000"/>
              <a:t>, outputs language.</a:t>
            </a:r>
            <a:endParaRPr sz="2000"/>
          </a:p>
          <a:p>
            <a:pPr indent="-355600" lvl="0" marL="457200" rtl="0" algn="l">
              <a:spcBef>
                <a:spcPts val="0"/>
              </a:spcBef>
              <a:spcAft>
                <a:spcPts val="0"/>
              </a:spcAft>
              <a:buSzPts val="2000"/>
              <a:buChar char="●"/>
            </a:pPr>
            <a:r>
              <a:rPr b="1" lang="en" sz="2000"/>
              <a:t>Acquisition</a:t>
            </a:r>
            <a:r>
              <a:rPr lang="en" sz="2000"/>
              <a:t>: From language data or knowledge base, induce </a:t>
            </a:r>
            <a:r>
              <a:rPr b="1" lang="en" sz="2000"/>
              <a:t>representation</a:t>
            </a:r>
            <a:r>
              <a:rPr lang="en" sz="2000"/>
              <a:t>.</a:t>
            </a:r>
            <a:endParaRPr sz="2000"/>
          </a:p>
        </p:txBody>
      </p:sp>
      <p:sp>
        <p:nvSpPr>
          <p:cNvPr id="120" name="Google Shape;120;p1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18"/>
          <p:cNvSpPr txBox="1"/>
          <p:nvPr/>
        </p:nvSpPr>
        <p:spPr>
          <a:xfrm>
            <a:off x="1813500" y="4435425"/>
            <a:ext cx="551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What is </a:t>
            </a:r>
            <a:r>
              <a:rPr b="1" lang="en" sz="2400">
                <a:solidFill>
                  <a:schemeClr val="lt2"/>
                </a:solidFill>
                <a:latin typeface="Roboto"/>
                <a:ea typeface="Roboto"/>
                <a:cs typeface="Roboto"/>
                <a:sym typeface="Roboto"/>
              </a:rPr>
              <a:t>linguistic representation</a:t>
            </a:r>
            <a:r>
              <a:rPr lang="en" sz="2400">
                <a:solidFill>
                  <a:schemeClr val="lt2"/>
                </a:solidFill>
                <a:latin typeface="Roboto"/>
                <a:ea typeface="Roboto"/>
                <a:cs typeface="Roboto"/>
                <a:sym typeface="Roboto"/>
              </a:rPr>
              <a:t>?</a:t>
            </a:r>
            <a:endParaRPr sz="24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2"/>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(Again) Questions?</a:t>
            </a:r>
            <a:endParaRPr/>
          </a:p>
        </p:txBody>
      </p:sp>
      <p:sp>
        <p:nvSpPr>
          <p:cNvPr id="805" name="Google Shape;805;p7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Linguistic Representation “Pyramid”</a:t>
            </a:r>
            <a:endParaRPr/>
          </a:p>
        </p:txBody>
      </p:sp>
      <p:sp>
        <p:nvSpPr>
          <p:cNvPr id="127" name="Google Shape;127;p1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p:nvPr/>
        </p:nvSpPr>
        <p:spPr>
          <a:xfrm>
            <a:off x="1371600" y="3768425"/>
            <a:ext cx="6400800" cy="457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Words</a:t>
            </a:r>
            <a:endParaRPr b="1" sz="1800">
              <a:solidFill>
                <a:schemeClr val="lt2"/>
              </a:solidFill>
              <a:latin typeface="Roboto"/>
              <a:ea typeface="Roboto"/>
              <a:cs typeface="Roboto"/>
              <a:sym typeface="Roboto"/>
            </a:endParaRPr>
          </a:p>
        </p:txBody>
      </p:sp>
      <p:sp>
        <p:nvSpPr>
          <p:cNvPr id="129" name="Google Shape;129;p19"/>
          <p:cNvSpPr/>
          <p:nvPr/>
        </p:nvSpPr>
        <p:spPr>
          <a:xfrm>
            <a:off x="1828800" y="3311200"/>
            <a:ext cx="5486400" cy="457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Morphology and Lexemes</a:t>
            </a:r>
            <a:endParaRPr b="1" sz="1800">
              <a:solidFill>
                <a:schemeClr val="lt2"/>
              </a:solidFill>
              <a:latin typeface="Roboto"/>
              <a:ea typeface="Roboto"/>
              <a:cs typeface="Roboto"/>
              <a:sym typeface="Roboto"/>
            </a:endParaRPr>
          </a:p>
        </p:txBody>
      </p:sp>
      <p:sp>
        <p:nvSpPr>
          <p:cNvPr id="130" name="Google Shape;130;p19"/>
          <p:cNvSpPr/>
          <p:nvPr/>
        </p:nvSpPr>
        <p:spPr>
          <a:xfrm>
            <a:off x="2286000" y="2854025"/>
            <a:ext cx="4572000" cy="457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Syntax</a:t>
            </a:r>
            <a:endParaRPr b="1" sz="1800">
              <a:solidFill>
                <a:schemeClr val="lt2"/>
              </a:solidFill>
              <a:latin typeface="Roboto"/>
              <a:ea typeface="Roboto"/>
              <a:cs typeface="Roboto"/>
              <a:sym typeface="Roboto"/>
            </a:endParaRPr>
          </a:p>
        </p:txBody>
      </p:sp>
      <p:sp>
        <p:nvSpPr>
          <p:cNvPr id="131" name="Google Shape;131;p19"/>
          <p:cNvSpPr/>
          <p:nvPr/>
        </p:nvSpPr>
        <p:spPr>
          <a:xfrm>
            <a:off x="2743200" y="2396825"/>
            <a:ext cx="3657600" cy="457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Semantics</a:t>
            </a:r>
            <a:endParaRPr b="1" sz="1800">
              <a:solidFill>
                <a:schemeClr val="lt2"/>
              </a:solidFill>
              <a:latin typeface="Roboto"/>
              <a:ea typeface="Roboto"/>
              <a:cs typeface="Roboto"/>
              <a:sym typeface="Roboto"/>
            </a:endParaRPr>
          </a:p>
        </p:txBody>
      </p:sp>
      <p:sp>
        <p:nvSpPr>
          <p:cNvPr id="132" name="Google Shape;132;p19"/>
          <p:cNvSpPr/>
          <p:nvPr/>
        </p:nvSpPr>
        <p:spPr>
          <a:xfrm>
            <a:off x="3200400" y="1939625"/>
            <a:ext cx="2743200" cy="457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Pragmatics</a:t>
            </a:r>
            <a:endParaRPr b="1" sz="1800">
              <a:solidFill>
                <a:schemeClr val="lt2"/>
              </a:solidFill>
              <a:latin typeface="Roboto"/>
              <a:ea typeface="Roboto"/>
              <a:cs typeface="Roboto"/>
              <a:sym typeface="Roboto"/>
            </a:endParaRPr>
          </a:p>
        </p:txBody>
      </p:sp>
      <p:sp>
        <p:nvSpPr>
          <p:cNvPr id="133" name="Google Shape;133;p19"/>
          <p:cNvSpPr/>
          <p:nvPr/>
        </p:nvSpPr>
        <p:spPr>
          <a:xfrm>
            <a:off x="3657600" y="1482438"/>
            <a:ext cx="1828800" cy="457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Discourse</a:t>
            </a:r>
            <a:endParaRPr b="1" sz="18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Words</a:t>
            </a:r>
            <a:endParaRPr/>
          </a:p>
        </p:txBody>
      </p:sp>
      <p:sp>
        <p:nvSpPr>
          <p:cNvPr id="139" name="Google Shape;139;p20"/>
          <p:cNvSpPr txBox="1"/>
          <p:nvPr>
            <p:ph idx="1" type="body"/>
          </p:nvPr>
        </p:nvSpPr>
        <p:spPr>
          <a:xfrm>
            <a:off x="226075" y="1465800"/>
            <a:ext cx="2808000" cy="3520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800"/>
              <a:t>A sentence is split into words usually by spaces: </a:t>
            </a:r>
            <a:r>
              <a:rPr b="1" lang="en" sz="1800"/>
              <a:t>tokenization</a:t>
            </a:r>
            <a:endParaRPr b="1" sz="1800"/>
          </a:p>
          <a:p>
            <a:pPr indent="-342900" lvl="0" marL="457200" rtl="0" algn="l">
              <a:lnSpc>
                <a:spcPct val="95000"/>
              </a:lnSpc>
              <a:spcBef>
                <a:spcPts val="1200"/>
              </a:spcBef>
              <a:spcAft>
                <a:spcPts val="0"/>
              </a:spcAft>
              <a:buSzPts val="1800"/>
              <a:buChar char="●"/>
            </a:pPr>
            <a:r>
              <a:rPr lang="en" sz="1800"/>
              <a:t>Punctuations, e.g, “.”, “?” are also separated. </a:t>
            </a:r>
            <a:endParaRPr b="1" sz="1800"/>
          </a:p>
          <a:p>
            <a:pPr indent="-342900" lvl="0" marL="457200" rtl="0" algn="l">
              <a:lnSpc>
                <a:spcPct val="95000"/>
              </a:lnSpc>
              <a:spcBef>
                <a:spcPts val="0"/>
              </a:spcBef>
              <a:spcAft>
                <a:spcPts val="0"/>
              </a:spcAft>
              <a:buSzPts val="1800"/>
              <a:buChar char="●"/>
            </a:pPr>
            <a:r>
              <a:rPr lang="en" sz="1800"/>
              <a:t>Special handling for languages without explicit barriers, e.g., Japanese.</a:t>
            </a:r>
            <a:endParaRPr sz="1800"/>
          </a:p>
        </p:txBody>
      </p:sp>
      <p:sp>
        <p:nvSpPr>
          <p:cNvPr id="140" name="Google Shape;140;p2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20"/>
          <p:cNvSpPr txBox="1"/>
          <p:nvPr/>
        </p:nvSpPr>
        <p:spPr>
          <a:xfrm>
            <a:off x="3594850" y="878550"/>
            <a:ext cx="5163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latin typeface="Roboto"/>
                <a:ea typeface="Roboto"/>
                <a:cs typeface="Roboto"/>
                <a:sym typeface="Roboto"/>
              </a:rPr>
              <a:t>“The San Francisco-based restaurant,“ they said, “doesn’t charge $10”.</a:t>
            </a:r>
            <a:endParaRPr sz="2000">
              <a:solidFill>
                <a:schemeClr val="lt2"/>
              </a:solidFill>
              <a:latin typeface="Roboto"/>
              <a:ea typeface="Roboto"/>
              <a:cs typeface="Roboto"/>
              <a:sym typeface="Roboto"/>
            </a:endParaRPr>
          </a:p>
        </p:txBody>
      </p:sp>
      <p:sp>
        <p:nvSpPr>
          <p:cNvPr id="142" name="Google Shape;142;p20"/>
          <p:cNvSpPr txBox="1"/>
          <p:nvPr/>
        </p:nvSpPr>
        <p:spPr>
          <a:xfrm>
            <a:off x="6429550" y="472307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3"/>
              </a:rPr>
              <a:t>An example from Chap. 2 of SLP</a:t>
            </a:r>
            <a:endParaRPr sz="1000">
              <a:solidFill>
                <a:schemeClr val="lt2"/>
              </a:solidFill>
              <a:latin typeface="Roboto"/>
              <a:ea typeface="Roboto"/>
              <a:cs typeface="Roboto"/>
              <a:sym typeface="Roboto"/>
            </a:endParaRPr>
          </a:p>
        </p:txBody>
      </p:sp>
      <p:grpSp>
        <p:nvGrpSpPr>
          <p:cNvPr id="143" name="Google Shape;143;p20"/>
          <p:cNvGrpSpPr/>
          <p:nvPr/>
        </p:nvGrpSpPr>
        <p:grpSpPr>
          <a:xfrm>
            <a:off x="3594850" y="1802675"/>
            <a:ext cx="5163600" cy="2092613"/>
            <a:chOff x="3594850" y="1802675"/>
            <a:chExt cx="5163600" cy="2092613"/>
          </a:xfrm>
        </p:grpSpPr>
        <p:sp>
          <p:nvSpPr>
            <p:cNvPr id="144" name="Google Shape;144;p20"/>
            <p:cNvSpPr txBox="1"/>
            <p:nvPr/>
          </p:nvSpPr>
          <p:spPr>
            <a:xfrm>
              <a:off x="3594850" y="2787088"/>
              <a:ext cx="5163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latin typeface="Roboto"/>
                  <a:ea typeface="Roboto"/>
                  <a:cs typeface="Roboto"/>
                  <a:sym typeface="Roboto"/>
                </a:rPr>
                <a:t>“␣The␣San␣Francisco-based␣restaurant␣,␣“␣they␣said␣,␣ “␣does␣n’t␣charge␣$10␣”␣.</a:t>
              </a:r>
              <a:endParaRPr sz="2000">
                <a:solidFill>
                  <a:schemeClr val="lt2"/>
                </a:solidFill>
                <a:latin typeface="Roboto"/>
                <a:ea typeface="Roboto"/>
                <a:cs typeface="Roboto"/>
                <a:sym typeface="Roboto"/>
              </a:endParaRPr>
            </a:p>
          </p:txBody>
        </p:sp>
        <p:sp>
          <p:nvSpPr>
            <p:cNvPr id="145" name="Google Shape;145;p20"/>
            <p:cNvSpPr/>
            <p:nvPr/>
          </p:nvSpPr>
          <p:spPr>
            <a:xfrm>
              <a:off x="5961550" y="1802675"/>
              <a:ext cx="430200" cy="860700"/>
            </a:xfrm>
            <a:prstGeom prst="downArrow">
              <a:avLst>
                <a:gd fmla="val 50000" name="adj1"/>
                <a:gd fmla="val 5000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Morphology and Lexemes</a:t>
            </a:r>
            <a:endParaRPr/>
          </a:p>
        </p:txBody>
      </p:sp>
      <p:sp>
        <p:nvSpPr>
          <p:cNvPr id="151" name="Google Shape;151;p21"/>
          <p:cNvSpPr txBox="1"/>
          <p:nvPr>
            <p:ph idx="1" type="body"/>
          </p:nvPr>
        </p:nvSpPr>
        <p:spPr>
          <a:xfrm>
            <a:off x="226075" y="1465800"/>
            <a:ext cx="2808000" cy="36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Analyze </a:t>
            </a:r>
            <a:r>
              <a:rPr b="1" lang="en" sz="1800"/>
              <a:t>meaningful components</a:t>
            </a:r>
            <a:r>
              <a:rPr lang="en" sz="1800"/>
              <a:t> of words.</a:t>
            </a:r>
            <a:endParaRPr sz="1800"/>
          </a:p>
          <a:p>
            <a:pPr indent="-342900" lvl="0" marL="457200" rtl="0" algn="l">
              <a:spcBef>
                <a:spcPts val="1200"/>
              </a:spcBef>
              <a:spcAft>
                <a:spcPts val="0"/>
              </a:spcAft>
              <a:buSzPts val="1800"/>
              <a:buChar char="●"/>
            </a:pPr>
            <a:r>
              <a:rPr lang="en" sz="1800"/>
              <a:t>Complexity differs across languages:</a:t>
            </a:r>
            <a:endParaRPr sz="1800"/>
          </a:p>
          <a:p>
            <a:pPr indent="-330200" lvl="1" marL="914400" rtl="0" algn="l">
              <a:spcBef>
                <a:spcPts val="0"/>
              </a:spcBef>
              <a:spcAft>
                <a:spcPts val="0"/>
              </a:spcAft>
              <a:buSzPts val="1600"/>
              <a:buChar char="○"/>
            </a:pPr>
            <a:r>
              <a:rPr lang="en" sz="1600"/>
              <a:t>Analytic: English</a:t>
            </a:r>
            <a:endParaRPr sz="1600"/>
          </a:p>
          <a:p>
            <a:pPr indent="-330200" lvl="1" marL="914400" rtl="0" algn="l">
              <a:spcBef>
                <a:spcPts val="0"/>
              </a:spcBef>
              <a:spcAft>
                <a:spcPts val="0"/>
              </a:spcAft>
              <a:buSzPts val="1600"/>
              <a:buChar char="○"/>
            </a:pPr>
            <a:r>
              <a:rPr lang="en" sz="1600"/>
              <a:t>Isolating: Chinese</a:t>
            </a:r>
            <a:endParaRPr sz="1600"/>
          </a:p>
          <a:p>
            <a:pPr indent="-330200" lvl="1" marL="914400" rtl="0" algn="l">
              <a:spcBef>
                <a:spcPts val="0"/>
              </a:spcBef>
              <a:spcAft>
                <a:spcPts val="0"/>
              </a:spcAft>
              <a:buSzPts val="1600"/>
              <a:buChar char="○"/>
            </a:pPr>
            <a:r>
              <a:rPr lang="en" sz="1600"/>
              <a:t>Synthetic: Turkish</a:t>
            </a:r>
            <a:endParaRPr sz="1600"/>
          </a:p>
          <a:p>
            <a:pPr indent="-342900" lvl="0" marL="457200" rtl="0" algn="l">
              <a:spcBef>
                <a:spcPts val="0"/>
              </a:spcBef>
              <a:spcAft>
                <a:spcPts val="0"/>
              </a:spcAft>
              <a:buSzPts val="1800"/>
              <a:buChar char="●"/>
            </a:pPr>
            <a:r>
              <a:rPr lang="en" sz="1800"/>
              <a:t>Usually performs</a:t>
            </a:r>
            <a:r>
              <a:rPr b="1" lang="en" sz="1800"/>
              <a:t> Part of Speech</a:t>
            </a:r>
            <a:r>
              <a:rPr lang="en" sz="1800"/>
              <a:t> tagging.</a:t>
            </a:r>
            <a:endParaRPr sz="1800"/>
          </a:p>
        </p:txBody>
      </p:sp>
      <p:sp>
        <p:nvSpPr>
          <p:cNvPr id="152" name="Google Shape;152;p2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21"/>
          <p:cNvSpPr txBox="1"/>
          <p:nvPr/>
        </p:nvSpPr>
        <p:spPr>
          <a:xfrm>
            <a:off x="6042600" y="4437625"/>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3"/>
              </a:rPr>
              <a:t>An example from Chap. 2 of SLP</a:t>
            </a:r>
            <a:endParaRPr sz="1000">
              <a:solidFill>
                <a:schemeClr val="lt2"/>
              </a:solidFill>
              <a:latin typeface="Roboto"/>
              <a:ea typeface="Roboto"/>
              <a:cs typeface="Roboto"/>
              <a:sym typeface="Roboto"/>
            </a:endParaRPr>
          </a:p>
        </p:txBody>
      </p:sp>
      <p:sp>
        <p:nvSpPr>
          <p:cNvPr id="154" name="Google Shape;154;p21"/>
          <p:cNvSpPr txBox="1"/>
          <p:nvPr/>
        </p:nvSpPr>
        <p:spPr>
          <a:xfrm>
            <a:off x="4838775" y="2528725"/>
            <a:ext cx="20223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lt2"/>
                </a:solidFill>
                <a:latin typeface="Roboto"/>
                <a:ea typeface="Roboto"/>
                <a:cs typeface="Roboto"/>
                <a:sym typeface="Roboto"/>
              </a:rPr>
              <a:t>姚明进入总决赛</a:t>
            </a:r>
            <a:endParaRPr sz="1800">
              <a:solidFill>
                <a:schemeClr val="lt2"/>
              </a:solidFill>
              <a:latin typeface="Roboto"/>
              <a:ea typeface="Roboto"/>
              <a:cs typeface="Roboto"/>
              <a:sym typeface="Roboto"/>
            </a:endParaRPr>
          </a:p>
        </p:txBody>
      </p:sp>
      <p:grpSp>
        <p:nvGrpSpPr>
          <p:cNvPr id="155" name="Google Shape;155;p21"/>
          <p:cNvGrpSpPr/>
          <p:nvPr/>
        </p:nvGrpSpPr>
        <p:grpSpPr>
          <a:xfrm>
            <a:off x="4639725" y="3027375"/>
            <a:ext cx="2420400" cy="1501550"/>
            <a:chOff x="4639725" y="3027375"/>
            <a:chExt cx="2420400" cy="1501550"/>
          </a:xfrm>
        </p:grpSpPr>
        <p:sp>
          <p:nvSpPr>
            <p:cNvPr id="156" name="Google Shape;156;p21"/>
            <p:cNvSpPr txBox="1"/>
            <p:nvPr/>
          </p:nvSpPr>
          <p:spPr>
            <a:xfrm>
              <a:off x="4639725" y="3574625"/>
              <a:ext cx="2420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lt2"/>
                  </a:solidFill>
                  <a:latin typeface="Roboto"/>
                  <a:ea typeface="Roboto"/>
                  <a:cs typeface="Roboto"/>
                  <a:sym typeface="Roboto"/>
                </a:rPr>
                <a:t>姚明␣进入␣总决赛</a:t>
              </a:r>
              <a:endParaRPr sz="1800">
                <a:solidFill>
                  <a:schemeClr val="lt2"/>
                </a:solidFill>
                <a:latin typeface="Roboto"/>
                <a:ea typeface="Roboto"/>
                <a:cs typeface="Roboto"/>
                <a:sym typeface="Roboto"/>
              </a:endParaRPr>
            </a:p>
          </p:txBody>
        </p:sp>
        <p:sp>
          <p:nvSpPr>
            <p:cNvPr id="157" name="Google Shape;157;p21"/>
            <p:cNvSpPr/>
            <p:nvPr/>
          </p:nvSpPr>
          <p:spPr>
            <a:xfrm>
              <a:off x="5634825" y="3027375"/>
              <a:ext cx="430200" cy="510300"/>
            </a:xfrm>
            <a:prstGeom prst="downArrow">
              <a:avLst>
                <a:gd fmla="val 50000" name="adj1"/>
                <a:gd fmla="val 5000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txBox="1"/>
            <p:nvPr/>
          </p:nvSpPr>
          <p:spPr>
            <a:xfrm>
              <a:off x="4775950" y="4067225"/>
              <a:ext cx="505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Roboto"/>
                  <a:ea typeface="Roboto"/>
                  <a:cs typeface="Roboto"/>
                  <a:sym typeface="Roboto"/>
                </a:rPr>
                <a:t>NR</a:t>
              </a:r>
              <a:endParaRPr sz="1800">
                <a:solidFill>
                  <a:schemeClr val="accent1"/>
                </a:solidFill>
                <a:latin typeface="Roboto"/>
                <a:ea typeface="Roboto"/>
                <a:cs typeface="Roboto"/>
                <a:sym typeface="Roboto"/>
              </a:endParaRPr>
            </a:p>
          </p:txBody>
        </p:sp>
        <p:sp>
          <p:nvSpPr>
            <p:cNvPr id="159" name="Google Shape;159;p21"/>
            <p:cNvSpPr txBox="1"/>
            <p:nvPr/>
          </p:nvSpPr>
          <p:spPr>
            <a:xfrm>
              <a:off x="5502075" y="4067225"/>
              <a:ext cx="505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Roboto"/>
                  <a:ea typeface="Roboto"/>
                  <a:cs typeface="Roboto"/>
                  <a:sym typeface="Roboto"/>
                </a:rPr>
                <a:t>VV</a:t>
              </a:r>
              <a:endParaRPr sz="1800">
                <a:solidFill>
                  <a:schemeClr val="accent1"/>
                </a:solidFill>
                <a:latin typeface="Roboto"/>
                <a:ea typeface="Roboto"/>
                <a:cs typeface="Roboto"/>
                <a:sym typeface="Roboto"/>
              </a:endParaRPr>
            </a:p>
          </p:txBody>
        </p:sp>
        <p:sp>
          <p:nvSpPr>
            <p:cNvPr id="160" name="Google Shape;160;p21"/>
            <p:cNvSpPr txBox="1"/>
            <p:nvPr/>
          </p:nvSpPr>
          <p:spPr>
            <a:xfrm>
              <a:off x="6308900" y="4067225"/>
              <a:ext cx="54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Roboto"/>
                  <a:ea typeface="Roboto"/>
                  <a:cs typeface="Roboto"/>
                  <a:sym typeface="Roboto"/>
                </a:rPr>
                <a:t>NN</a:t>
              </a:r>
              <a:endParaRPr sz="1800">
                <a:solidFill>
                  <a:schemeClr val="accent1"/>
                </a:solidFill>
                <a:latin typeface="Roboto"/>
                <a:ea typeface="Roboto"/>
                <a:cs typeface="Roboto"/>
                <a:sym typeface="Roboto"/>
              </a:endParaRPr>
            </a:p>
          </p:txBody>
        </p:sp>
      </p:grpSp>
      <p:sp>
        <p:nvSpPr>
          <p:cNvPr id="161" name="Google Shape;161;p21"/>
          <p:cNvSpPr txBox="1"/>
          <p:nvPr/>
        </p:nvSpPr>
        <p:spPr>
          <a:xfrm>
            <a:off x="4254213" y="201800"/>
            <a:ext cx="3191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lt2"/>
                </a:solidFill>
                <a:latin typeface="Roboto"/>
                <a:ea typeface="Roboto"/>
                <a:cs typeface="Roboto"/>
                <a:sym typeface="Roboto"/>
              </a:rPr>
              <a:t>Janet will back the bill</a:t>
            </a:r>
            <a:endParaRPr sz="1800">
              <a:solidFill>
                <a:schemeClr val="lt2"/>
              </a:solidFill>
              <a:latin typeface="Roboto"/>
              <a:ea typeface="Roboto"/>
              <a:cs typeface="Roboto"/>
              <a:sym typeface="Roboto"/>
            </a:endParaRPr>
          </a:p>
        </p:txBody>
      </p:sp>
      <p:sp>
        <p:nvSpPr>
          <p:cNvPr id="162" name="Google Shape;162;p21"/>
          <p:cNvSpPr txBox="1"/>
          <p:nvPr/>
        </p:nvSpPr>
        <p:spPr>
          <a:xfrm>
            <a:off x="6042588" y="1942213"/>
            <a:ext cx="232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Roboto"/>
                <a:ea typeface="Roboto"/>
                <a:cs typeface="Roboto"/>
                <a:sym typeface="Roboto"/>
                <a:hlinkClick r:id="rId4"/>
              </a:rPr>
              <a:t>An example from Chap. 8 of SLP</a:t>
            </a:r>
            <a:endParaRPr sz="1000">
              <a:solidFill>
                <a:schemeClr val="lt2"/>
              </a:solidFill>
              <a:latin typeface="Roboto"/>
              <a:ea typeface="Roboto"/>
              <a:cs typeface="Roboto"/>
              <a:sym typeface="Roboto"/>
            </a:endParaRPr>
          </a:p>
        </p:txBody>
      </p:sp>
      <p:grpSp>
        <p:nvGrpSpPr>
          <p:cNvPr id="163" name="Google Shape;163;p21"/>
          <p:cNvGrpSpPr/>
          <p:nvPr/>
        </p:nvGrpSpPr>
        <p:grpSpPr>
          <a:xfrm>
            <a:off x="4254213" y="692963"/>
            <a:ext cx="3191400" cy="1416163"/>
            <a:chOff x="4254213" y="692963"/>
            <a:chExt cx="3191400" cy="1416163"/>
          </a:xfrm>
        </p:grpSpPr>
        <p:sp>
          <p:nvSpPr>
            <p:cNvPr id="164" name="Google Shape;164;p21"/>
            <p:cNvSpPr/>
            <p:nvPr/>
          </p:nvSpPr>
          <p:spPr>
            <a:xfrm>
              <a:off x="5634813" y="692963"/>
              <a:ext cx="430200" cy="510300"/>
            </a:xfrm>
            <a:prstGeom prst="downArrow">
              <a:avLst>
                <a:gd fmla="val 50000" name="adj1"/>
                <a:gd fmla="val 5000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txBox="1"/>
            <p:nvPr/>
          </p:nvSpPr>
          <p:spPr>
            <a:xfrm>
              <a:off x="4254213" y="1232725"/>
              <a:ext cx="3191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lt2"/>
                  </a:solidFill>
                  <a:latin typeface="Roboto"/>
                  <a:ea typeface="Roboto"/>
                  <a:cs typeface="Roboto"/>
                  <a:sym typeface="Roboto"/>
                </a:rPr>
                <a:t>Janet will back the bill</a:t>
              </a:r>
              <a:endParaRPr sz="1800">
                <a:solidFill>
                  <a:schemeClr val="lt2"/>
                </a:solidFill>
                <a:latin typeface="Roboto"/>
                <a:ea typeface="Roboto"/>
                <a:cs typeface="Roboto"/>
                <a:sym typeface="Roboto"/>
              </a:endParaRPr>
            </a:p>
          </p:txBody>
        </p:sp>
        <p:sp>
          <p:nvSpPr>
            <p:cNvPr id="166" name="Google Shape;166;p21"/>
            <p:cNvSpPr txBox="1"/>
            <p:nvPr/>
          </p:nvSpPr>
          <p:spPr>
            <a:xfrm>
              <a:off x="4742713" y="1647413"/>
              <a:ext cx="67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Roboto"/>
                  <a:ea typeface="Roboto"/>
                  <a:cs typeface="Roboto"/>
                  <a:sym typeface="Roboto"/>
                </a:rPr>
                <a:t>NNP</a:t>
              </a:r>
              <a:endParaRPr sz="1800">
                <a:solidFill>
                  <a:schemeClr val="accent1"/>
                </a:solidFill>
                <a:latin typeface="Roboto"/>
                <a:ea typeface="Roboto"/>
                <a:cs typeface="Roboto"/>
                <a:sym typeface="Roboto"/>
              </a:endParaRPr>
            </a:p>
          </p:txBody>
        </p:sp>
        <p:sp>
          <p:nvSpPr>
            <p:cNvPr id="167" name="Google Shape;167;p21"/>
            <p:cNvSpPr txBox="1"/>
            <p:nvPr/>
          </p:nvSpPr>
          <p:spPr>
            <a:xfrm>
              <a:off x="5262663" y="1647413"/>
              <a:ext cx="67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Roboto"/>
                  <a:ea typeface="Roboto"/>
                  <a:cs typeface="Roboto"/>
                  <a:sym typeface="Roboto"/>
                </a:rPr>
                <a:t>MD</a:t>
              </a:r>
              <a:endParaRPr sz="1800">
                <a:solidFill>
                  <a:schemeClr val="accent1"/>
                </a:solidFill>
                <a:latin typeface="Roboto"/>
                <a:ea typeface="Roboto"/>
                <a:cs typeface="Roboto"/>
                <a:sym typeface="Roboto"/>
              </a:endParaRPr>
            </a:p>
          </p:txBody>
        </p:sp>
        <p:sp>
          <p:nvSpPr>
            <p:cNvPr id="168" name="Google Shape;168;p21"/>
            <p:cNvSpPr txBox="1"/>
            <p:nvPr/>
          </p:nvSpPr>
          <p:spPr>
            <a:xfrm>
              <a:off x="5737813" y="1647413"/>
              <a:ext cx="67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Roboto"/>
                  <a:ea typeface="Roboto"/>
                  <a:cs typeface="Roboto"/>
                  <a:sym typeface="Roboto"/>
                </a:rPr>
                <a:t>VB</a:t>
              </a:r>
              <a:endParaRPr sz="1800">
                <a:solidFill>
                  <a:schemeClr val="accent1"/>
                </a:solidFill>
                <a:latin typeface="Roboto"/>
                <a:ea typeface="Roboto"/>
                <a:cs typeface="Roboto"/>
                <a:sym typeface="Roboto"/>
              </a:endParaRPr>
            </a:p>
          </p:txBody>
        </p:sp>
        <p:sp>
          <p:nvSpPr>
            <p:cNvPr id="169" name="Google Shape;169;p21"/>
            <p:cNvSpPr txBox="1"/>
            <p:nvPr/>
          </p:nvSpPr>
          <p:spPr>
            <a:xfrm>
              <a:off x="6118813" y="1647425"/>
              <a:ext cx="67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Roboto"/>
                  <a:ea typeface="Roboto"/>
                  <a:cs typeface="Roboto"/>
                  <a:sym typeface="Roboto"/>
                </a:rPr>
                <a:t>DT</a:t>
              </a:r>
              <a:endParaRPr sz="1800">
                <a:solidFill>
                  <a:schemeClr val="accent1"/>
                </a:solidFill>
                <a:latin typeface="Roboto"/>
                <a:ea typeface="Roboto"/>
                <a:cs typeface="Roboto"/>
                <a:sym typeface="Roboto"/>
              </a:endParaRPr>
            </a:p>
          </p:txBody>
        </p:sp>
        <p:sp>
          <p:nvSpPr>
            <p:cNvPr id="170" name="Google Shape;170;p21"/>
            <p:cNvSpPr txBox="1"/>
            <p:nvPr/>
          </p:nvSpPr>
          <p:spPr>
            <a:xfrm>
              <a:off x="6504313" y="1647425"/>
              <a:ext cx="67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Roboto"/>
                  <a:ea typeface="Roboto"/>
                  <a:cs typeface="Roboto"/>
                  <a:sym typeface="Roboto"/>
                </a:rPr>
                <a:t>NN</a:t>
              </a:r>
              <a:endParaRPr sz="1800">
                <a:solidFill>
                  <a:schemeClr val="accent1"/>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